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3" r:id="rId4"/>
    <p:sldId id="267" r:id="rId5"/>
    <p:sldId id="261" r:id="rId6"/>
    <p:sldId id="264" r:id="rId7"/>
    <p:sldId id="265" r:id="rId8"/>
    <p:sldId id="259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7033"/>
    <a:srgbClr val="C33A1F"/>
    <a:srgbClr val="0000CC"/>
    <a:srgbClr val="9EFF29"/>
    <a:srgbClr val="FF2549"/>
    <a:srgbClr val="003635"/>
    <a:srgbClr val="D6370C"/>
    <a:srgbClr val="1D3A00"/>
    <a:srgbClr val="FF856D"/>
    <a:srgbClr val="00585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>
        <p:scale>
          <a:sx n="129" d="100"/>
          <a:sy n="129" d="100"/>
        </p:scale>
        <p:origin x="-3024" y="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pPr/>
              <a:t>5/1/2025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 l="-14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8318" y="2989005"/>
            <a:ext cx="7388941" cy="166165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8318" y="5053780"/>
            <a:ext cx="7382308" cy="904568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  <a:r>
              <a:rPr lang="en-US" dirty="0" smtClean="0"/>
              <a:t>Master </a:t>
            </a:r>
            <a:r>
              <a:rPr lang="en-US" dirty="0"/>
              <a:t>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40163" y="3167063"/>
            <a:ext cx="14636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947" y="200795"/>
            <a:ext cx="8259098" cy="1018035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714" y="1582994"/>
            <a:ext cx="8246070" cy="4788307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 l="-28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694" y="424062"/>
            <a:ext cx="6702702" cy="967132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697" y="1425678"/>
            <a:ext cx="6725264" cy="482565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693" y="214712"/>
            <a:ext cx="8093365" cy="1018033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2131" y="1941884"/>
            <a:ext cx="4040188" cy="639763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131" y="2571747"/>
            <a:ext cx="4040188" cy="3035059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7253" y="1941884"/>
            <a:ext cx="4041775" cy="639763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57253" y="2571747"/>
            <a:ext cx="4041775" cy="3035059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l="-15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5/1/2025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6951663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xmlns="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8319" y="2989005"/>
            <a:ext cx="3945191" cy="1661655"/>
          </a:xfrm>
        </p:spPr>
        <p:txBody>
          <a:bodyPr/>
          <a:lstStyle/>
          <a:p>
            <a:pPr algn="ctr"/>
            <a:r>
              <a:rPr lang="en-US" dirty="0" smtClean="0"/>
              <a:t>2025 OCC</a:t>
            </a:r>
            <a:br>
              <a:rPr lang="en-US" dirty="0" smtClean="0"/>
            </a:br>
            <a:r>
              <a:rPr lang="en-US" dirty="0" smtClean="0"/>
              <a:t>Bylaws Revision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Occbylaws.org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Bylaws 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714" y="1688690"/>
            <a:ext cx="8246070" cy="1172496"/>
          </a:xfrm>
        </p:spPr>
        <p:txBody>
          <a:bodyPr>
            <a:normAutofit/>
          </a:bodyPr>
          <a:lstStyle/>
          <a:p>
            <a:r>
              <a:rPr lang="en-US" dirty="0" smtClean="0"/>
              <a:t>Why Created</a:t>
            </a:r>
          </a:p>
          <a:p>
            <a:pPr lvl="1"/>
            <a:r>
              <a:rPr lang="en-US" sz="2000" dirty="0" smtClean="0"/>
              <a:t>Need to update</a:t>
            </a:r>
          </a:p>
          <a:p>
            <a:endParaRPr lang="en-US" sz="20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1256" y="2639961"/>
            <a:ext cx="8246070" cy="11282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Board Plan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Split up the bylaws proposals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88294" y="3775587"/>
            <a:ext cx="8246070" cy="250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Bylaws Committee creation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Patrick Smith, Chair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Steve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Wilhite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Diane Ono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Henry Lee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714" y="1843549"/>
            <a:ext cx="8246070" cy="1157748"/>
          </a:xfrm>
        </p:spPr>
        <p:txBody>
          <a:bodyPr>
            <a:normAutofit/>
          </a:bodyPr>
          <a:lstStyle/>
          <a:p>
            <a:r>
              <a:rPr lang="en-US" dirty="0" smtClean="0"/>
              <a:t>Committee’s Philosophy</a:t>
            </a:r>
          </a:p>
          <a:p>
            <a:pPr lvl="1"/>
            <a:r>
              <a:rPr lang="en-US" sz="2000" dirty="0" smtClean="0"/>
              <a:t>Allow Board to manage membership categories</a:t>
            </a:r>
          </a:p>
          <a:p>
            <a:endParaRPr lang="en-US" sz="1000" dirty="0" smtClean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90752" y="3030794"/>
            <a:ext cx="8246070" cy="1600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Process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Committee revises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Board approves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Member feedback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25165" y="4564626"/>
            <a:ext cx="8246070" cy="1683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Approval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Special Meeting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Revisions (highlights)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714" y="1681316"/>
            <a:ext cx="8246070" cy="958645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Members hold only the rights and privileges of the class they belong to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3379" y="2482645"/>
            <a:ext cx="8246070" cy="9586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/>
              <a:t>“Regular Membership is stated as premier class of membership”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03042" y="3291347"/>
            <a:ext cx="8246070" cy="92669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/>
              <a:t>Regulars are established by bylaws; Intermediates established by implication; and Super Seniors class establishment optional (matches current bylaws)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01445" y="4210665"/>
            <a:ext cx="8215712" cy="7226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/>
              <a:t>Intermediates automatically transfer to Regular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16193" y="4726857"/>
            <a:ext cx="8264873" cy="106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/>
              <a:t>Age Intermediates transfer to Regular not set on bylaws but determined by Board (as is procedure now)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8316" y="5523272"/>
            <a:ext cx="8284538" cy="1101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/>
              <a:t>Regular member cap language reworked (unlikely to be impactful)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 build="allAtOnce"/>
      <p:bldP spid="6" grpId="0" build="allAtOnce"/>
      <p:bldP spid="7" grpId="0" build="allAtOnce"/>
      <p:bldP spid="8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Revisions (highlights) continued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39133" y="1976284"/>
            <a:ext cx="8246070" cy="112579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/>
              <a:t>Transferable Certificate sections mostly removed. Proposal directs Board to establish and implement plan to refund current holders.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07179" y="3318385"/>
            <a:ext cx="8246070" cy="11798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/>
              <a:t>Eligibility for </a:t>
            </a:r>
            <a:r>
              <a:rPr lang="en-US" sz="2800" dirty="0" smtClean="0"/>
              <a:t>joining </a:t>
            </a:r>
            <a:r>
              <a:rPr lang="en-US" sz="2800" dirty="0" smtClean="0"/>
              <a:t>Super Senior: age plus </a:t>
            </a:r>
            <a:r>
              <a:rPr lang="en-US" sz="2800" i="1" dirty="0" smtClean="0"/>
              <a:t>years of Regular Membership</a:t>
            </a:r>
            <a:r>
              <a:rPr lang="en-US" sz="2800" dirty="0" smtClean="0"/>
              <a:t> equal at least 100.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63713" y="4653116"/>
            <a:ext cx="8246070" cy="11061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/>
              <a:t>Provides option to Board how to set initiation fee requirement for transferring Intermediates into Regular membership.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 build="allAtOnce"/>
      <p:bldP spid="6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Revisions (highlights)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714" y="1582994"/>
            <a:ext cx="8246070" cy="592393"/>
          </a:xfrm>
        </p:spPr>
        <p:txBody>
          <a:bodyPr/>
          <a:lstStyle/>
          <a:p>
            <a:r>
              <a:rPr lang="en-US" dirty="0" smtClean="0"/>
              <a:t>Clarify some issues with Non-Resident status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6004" y="2192593"/>
            <a:ext cx="8246070" cy="86769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/>
              <a:t>Provides more flexibility to Board for setting requirements for Admissions to Membership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6173" y="3075039"/>
            <a:ext cx="8246070" cy="10840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/>
              <a:t>Retains, unchanged, ability of members to offer objection to such potential admissions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48967" y="4119715"/>
            <a:ext cx="8246070" cy="10569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/>
              <a:t>Requires submission of acceptable portrait before membership admission process complete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3885" y="5147187"/>
            <a:ext cx="8246070" cy="133473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/>
              <a:t>Board members potentially subject to disciplinary action shall not participate in any discussion or decision by Board regarding such action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 build="allAtOnce"/>
      <p:bldP spid="6" grpId="0" build="allAtOnce"/>
      <p:bldP spid="7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Voting Rights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437968"/>
            <a:ext cx="8246070" cy="589935"/>
          </a:xfrm>
        </p:spPr>
        <p:txBody>
          <a:bodyPr/>
          <a:lstStyle/>
          <a:p>
            <a:r>
              <a:rPr lang="en-US" dirty="0" smtClean="0"/>
              <a:t>Only Regulars have right to vote. 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8629" y="3478162"/>
            <a:ext cx="8246070" cy="119707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800" dirty="0" smtClean="0"/>
              <a:t>	</a:t>
            </a:r>
            <a:r>
              <a:rPr lang="en-US" sz="2800" i="1" dirty="0" smtClean="0"/>
              <a:t>“With the exception of being voting members, Super Seniors shall hold all the rights and privileges as Regular Members.”</a:t>
            </a: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8631" y="2475270"/>
            <a:ext cx="8246070" cy="10495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/>
              <a:t>Super Seniors will also no longer have vote but will hold all other rights and privileges as Regulars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3882" y="1959076"/>
            <a:ext cx="8246070" cy="5899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/>
              <a:t>Socials will no longer will able to vote.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88294" y="4493343"/>
            <a:ext cx="8246070" cy="1012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/>
              <a:t>If adopted will impact right to participate but committee has committed to providing a variance.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7455" y="5479027"/>
            <a:ext cx="8246070" cy="101272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r>
              <a:rPr lang="en-US" sz="2800" dirty="0" smtClean="0"/>
              <a:t>Allow all members who have vote when voting on this bylaws proposal, provided they maintain good standing, </a:t>
            </a:r>
            <a:r>
              <a:rPr lang="en-US" sz="2800" dirty="0" err="1" smtClean="0"/>
              <a:t>rigth</a:t>
            </a:r>
            <a:r>
              <a:rPr lang="en-US" sz="2800" dirty="0" smtClean="0"/>
              <a:t> to vote </a:t>
            </a:r>
            <a:r>
              <a:rPr lang="en-US" sz="2800" dirty="0" smtClean="0"/>
              <a:t>on second half of proposal if it comes before the membership by July 1, 2016.</a:t>
            </a:r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 build="allAtOnce"/>
      <p:bldP spid="6" grpId="0" build="allAtOnce"/>
      <p:bldP spid="7" grpId="0" build="allAtOnce"/>
      <p:bldP spid="8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FAQs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86697" y="2013155"/>
            <a:ext cx="6725264" cy="1143000"/>
          </a:xfrm>
        </p:spPr>
        <p:txBody>
          <a:bodyPr/>
          <a:lstStyle/>
          <a:p>
            <a:r>
              <a:rPr lang="en-US" dirty="0" smtClean="0"/>
              <a:t>Does this proposal give too much power/authority to the Board?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513736" y="3067665"/>
            <a:ext cx="6725264" cy="2418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/>
              <a:t>How can I find out more information about updates and how the process is evolving?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/>
              <a:t>How do I provide feedback?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3694" y="424061"/>
            <a:ext cx="6702702" cy="2650977"/>
          </a:xfrm>
        </p:spPr>
        <p:txBody>
          <a:bodyPr/>
          <a:lstStyle/>
          <a:p>
            <a:pPr algn="ctr"/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86697" y="3399503"/>
            <a:ext cx="6725264" cy="285182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000" b="1" dirty="0" smtClean="0">
                <a:latin typeface="Bahnschrift Light" pitchFamily="34" charset="0"/>
              </a:rPr>
              <a:t>occbylaws.org</a:t>
            </a:r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392</Words>
  <Application>Microsoft Office PowerPoint</Application>
  <PresentationFormat>On-screen Show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2025 OCC Bylaws Revision</vt:lpstr>
      <vt:lpstr>Bylaws Committee</vt:lpstr>
      <vt:lpstr>Path forward</vt:lpstr>
      <vt:lpstr>Proposed Revisions (highlights)</vt:lpstr>
      <vt:lpstr>Proposed Revisions (highlights) continued</vt:lpstr>
      <vt:lpstr>Proposed Revisions (highlights) continued</vt:lpstr>
      <vt:lpstr>Voting Rights</vt:lpstr>
      <vt:lpstr>FAQs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2025-05-01T21:16:10Z</dcterms:modified>
</cp:coreProperties>
</file>