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7" r:id="rId5"/>
    <p:sldId id="261" r:id="rId6"/>
    <p:sldId id="264" r:id="rId7"/>
    <p:sldId id="265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033"/>
    <a:srgbClr val="C33A1F"/>
    <a:srgbClr val="0000CC"/>
    <a:srgbClr val="9EFF29"/>
    <a:srgbClr val="FF2549"/>
    <a:srgbClr val="003635"/>
    <a:srgbClr val="D6370C"/>
    <a:srgbClr val="1D3A00"/>
    <a:srgbClr val="FF856D"/>
    <a:srgbClr val="00585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024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4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8318" y="2989005"/>
            <a:ext cx="7388941" cy="166165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318" y="5053780"/>
            <a:ext cx="7382308" cy="904568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0163" y="3167063"/>
            <a:ext cx="1463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7" y="200795"/>
            <a:ext cx="8259098" cy="101803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582994"/>
            <a:ext cx="8246070" cy="478830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 l="-28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4" y="424062"/>
            <a:ext cx="6702702" cy="96713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7" y="1425678"/>
            <a:ext cx="6725264" cy="482565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3" y="214712"/>
            <a:ext cx="8093365" cy="1018033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941884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571747"/>
            <a:ext cx="4040188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3" y="1941884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3" y="2571747"/>
            <a:ext cx="4041775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5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319" y="2989005"/>
            <a:ext cx="3945191" cy="1661655"/>
          </a:xfrm>
        </p:spPr>
        <p:txBody>
          <a:bodyPr/>
          <a:lstStyle/>
          <a:p>
            <a:pPr algn="ctr"/>
            <a:r>
              <a:rPr lang="en-US" dirty="0" smtClean="0"/>
              <a:t>2025 OCC</a:t>
            </a:r>
            <a:br>
              <a:rPr lang="en-US" dirty="0" smtClean="0"/>
            </a:br>
            <a:r>
              <a:rPr lang="en-US" dirty="0" smtClean="0"/>
              <a:t>Bylaws 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Occbylaws.org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Bylaws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688690"/>
            <a:ext cx="8246070" cy="1172496"/>
          </a:xfrm>
        </p:spPr>
        <p:txBody>
          <a:bodyPr>
            <a:normAutofit/>
          </a:bodyPr>
          <a:lstStyle/>
          <a:p>
            <a:r>
              <a:rPr lang="en-US" dirty="0" smtClean="0"/>
              <a:t>Why Created</a:t>
            </a:r>
          </a:p>
          <a:p>
            <a:pPr lvl="1"/>
            <a:r>
              <a:rPr lang="en-US" sz="2000" dirty="0" smtClean="0"/>
              <a:t>Need to update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1256" y="2639961"/>
            <a:ext cx="8246070" cy="1128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Plan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Split up the bylaws proposals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8294" y="3775587"/>
            <a:ext cx="8246070" cy="250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Bylaws Committee creation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Patrick Smith, Chair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Steve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Wilhite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Diane Ono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Henry Lee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843549"/>
            <a:ext cx="8246070" cy="1157748"/>
          </a:xfrm>
        </p:spPr>
        <p:txBody>
          <a:bodyPr>
            <a:normAutofit/>
          </a:bodyPr>
          <a:lstStyle/>
          <a:p>
            <a:r>
              <a:rPr lang="en-US" dirty="0" smtClean="0"/>
              <a:t>Committee’s Philosophy</a:t>
            </a:r>
          </a:p>
          <a:p>
            <a:pPr lvl="1"/>
            <a:r>
              <a:rPr lang="en-US" sz="2000" dirty="0" smtClean="0"/>
              <a:t>Allow Board to manage membership categories</a:t>
            </a:r>
          </a:p>
          <a:p>
            <a:endParaRPr lang="en-US" sz="1000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0752" y="3030794"/>
            <a:ext cx="824607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Committee revises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approves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 feedback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165" y="4564626"/>
            <a:ext cx="8246070" cy="1683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Approval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Special Meeting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Revisions (highlights)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681316"/>
            <a:ext cx="8246070" cy="9586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Members hold only the rights and privileges of the class they belong to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3379" y="2482645"/>
            <a:ext cx="8246070" cy="958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“Regular Membership is stated as premier class of membership”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3042" y="3291347"/>
            <a:ext cx="8246070" cy="9266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Regulars are established by bylaws; Intermediates established by implication; and Super Seniors class establishment optional (matches current bylaws)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1445" y="4210665"/>
            <a:ext cx="8215712" cy="722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Intermediates automatically transfer to Regular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6193" y="4726857"/>
            <a:ext cx="8264873" cy="106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Age Intermediates transfer to Regular not set on bylaws but determined by Board (as is procedure now)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8316" y="5523272"/>
            <a:ext cx="8284538" cy="11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Regular member cap language reworked (unlikely to be impactful)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Revisions (highlights) continued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9133" y="1976284"/>
            <a:ext cx="8246070" cy="11257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Transferable Certificate sections mostly removed. Proposal directs Board to establish and implement plan to refund current holders.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7179" y="3318385"/>
            <a:ext cx="8246070" cy="1179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Eligibility for </a:t>
            </a:r>
            <a:r>
              <a:rPr lang="en-US" sz="2800" dirty="0" smtClean="0"/>
              <a:t>joining </a:t>
            </a:r>
            <a:r>
              <a:rPr lang="en-US" sz="2800" dirty="0" smtClean="0"/>
              <a:t>Super Senior: age plus </a:t>
            </a:r>
            <a:r>
              <a:rPr lang="en-US" sz="2800" i="1" dirty="0" smtClean="0"/>
              <a:t>years of Regular Membership</a:t>
            </a:r>
            <a:r>
              <a:rPr lang="en-US" sz="2800" dirty="0" smtClean="0"/>
              <a:t> equal at least 100.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3713" y="4653116"/>
            <a:ext cx="8246070" cy="1106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Provides option to Board how to set initiation fee requirement for transferring Intermediates into Regular membership.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Revisions (highlights)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582994"/>
            <a:ext cx="8246070" cy="592393"/>
          </a:xfrm>
        </p:spPr>
        <p:txBody>
          <a:bodyPr/>
          <a:lstStyle/>
          <a:p>
            <a:r>
              <a:rPr lang="en-US" dirty="0" smtClean="0"/>
              <a:t>Clarify some issues with Non-Resident status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004" y="2192593"/>
            <a:ext cx="8246070" cy="8676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Provides more flexibility to Board for setting requirements for Admissions to Membership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6173" y="3075039"/>
            <a:ext cx="8246070" cy="1084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Retains, unchanged, ability of members to offer objection to such potential admissions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8967" y="4119715"/>
            <a:ext cx="8246070" cy="1056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Requires submission of acceptable portrait before membership admission process complete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885" y="5147187"/>
            <a:ext cx="8246070" cy="13347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Board members potentially subject to disciplinary action shall not participate in any discussion or decision by Board regarding such action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437968"/>
            <a:ext cx="8246070" cy="589935"/>
          </a:xfrm>
        </p:spPr>
        <p:txBody>
          <a:bodyPr/>
          <a:lstStyle/>
          <a:p>
            <a:r>
              <a:rPr lang="en-US" dirty="0" smtClean="0"/>
              <a:t>Only Regulars have right to vote.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629" y="3478162"/>
            <a:ext cx="8246070" cy="1197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/>
              <a:t>	</a:t>
            </a:r>
            <a:r>
              <a:rPr lang="en-US" sz="2800" i="1" dirty="0" smtClean="0"/>
              <a:t>“With the exception of being voting members, Super Seniors shall hold all the rights and privileges as Regular Members.”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631" y="2475270"/>
            <a:ext cx="8246070" cy="1049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Super Seniors will also no longer have vote but will hold all other rights and privileges as Regulars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3882" y="1959076"/>
            <a:ext cx="8246070" cy="589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Socials will no longer will able to vote.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8294" y="4493343"/>
            <a:ext cx="8246070" cy="1012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If adopted will impact right to participate but committee has committed to providing a variance.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7455" y="5479027"/>
            <a:ext cx="8246070" cy="101272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2800" dirty="0" smtClean="0"/>
              <a:t>Allow all members who have vote when voting on this bylaws proposal, provided they maintain good standing, </a:t>
            </a:r>
            <a:r>
              <a:rPr lang="en-US" sz="2800" dirty="0" err="1" smtClean="0"/>
              <a:t>rigth</a:t>
            </a:r>
            <a:r>
              <a:rPr lang="en-US" sz="2800" dirty="0" smtClean="0"/>
              <a:t> to vote </a:t>
            </a:r>
            <a:r>
              <a:rPr lang="en-US" sz="2800" dirty="0" smtClean="0"/>
              <a:t>on second half of proposal if it comes before the membership by July 1, 2016.</a:t>
            </a: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6697" y="2013155"/>
            <a:ext cx="6725264" cy="1143000"/>
          </a:xfrm>
        </p:spPr>
        <p:txBody>
          <a:bodyPr/>
          <a:lstStyle/>
          <a:p>
            <a:r>
              <a:rPr lang="en-US" dirty="0" smtClean="0"/>
              <a:t>Does this proposal give too much power/authority to the Board?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13736" y="3067665"/>
            <a:ext cx="6725264" cy="2418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How can I find out more information about updates and how the process is evolving?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How do I provide feedback?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694" y="424061"/>
            <a:ext cx="6702702" cy="2650977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6697" y="3399503"/>
            <a:ext cx="6725264" cy="2851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latin typeface="Bahnschrift Light" pitchFamily="34" charset="0"/>
              </a:rPr>
              <a:t>occbylaws.org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2025 OCC Bylaws Revision</vt:lpstr>
      <vt:lpstr>Bylaws Committee</vt:lpstr>
      <vt:lpstr>Path forward</vt:lpstr>
      <vt:lpstr>Proposed Revisions (highlights)</vt:lpstr>
      <vt:lpstr>Proposed Revisions (highlights) continued</vt:lpstr>
      <vt:lpstr>Proposed Revisions (highlights) continued</vt:lpstr>
      <vt:lpstr>Voting Rights</vt:lpstr>
      <vt:lpstr>FAQs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2025-05-01T21:16:10Z</dcterms:modified>
</cp:coreProperties>
</file>