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 id="268" r:id="rId14"/>
    <p:sldId id="267" r:id="rId15"/>
    <p:sldId id="269" r:id="rId16"/>
    <p:sldId id="270" r:id="rId17"/>
    <p:sldId id="272" r:id="rId18"/>
    <p:sldId id="274" r:id="rId19"/>
    <p:sldId id="273"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1120" autoAdjust="0"/>
    <p:restoredTop sz="94660"/>
  </p:normalViewPr>
  <p:slideViewPr>
    <p:cSldViewPr>
      <p:cViewPr varScale="1">
        <p:scale>
          <a:sx n="107" d="100"/>
          <a:sy n="107" d="100"/>
        </p:scale>
        <p:origin x="-365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7BA466-9CEF-438A-BF0D-FDAE2FD06EFB}" type="datetimeFigureOut">
              <a:rPr lang="en-US" smtClean="0"/>
              <a:t>4/29/2025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7FD821-9CDD-4D43-84C9-F6FC2F2C51A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BA466-9CEF-438A-BF0D-FDAE2FD06EFB}" type="datetimeFigureOut">
              <a:rPr lang="en-US" smtClean="0"/>
              <a:t>4/29/2025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7FD821-9CDD-4D43-84C9-F6FC2F2C51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BA466-9CEF-438A-BF0D-FDAE2FD06EFB}" type="datetimeFigureOut">
              <a:rPr lang="en-US" smtClean="0"/>
              <a:t>4/29/2025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7FD821-9CDD-4D43-84C9-F6FC2F2C51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BA466-9CEF-438A-BF0D-FDAE2FD06EFB}" type="datetimeFigureOut">
              <a:rPr lang="en-US" smtClean="0"/>
              <a:t>4/29/2025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7FD821-9CDD-4D43-84C9-F6FC2F2C51A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7BA466-9CEF-438A-BF0D-FDAE2FD06EFB}" type="datetimeFigureOut">
              <a:rPr lang="en-US" smtClean="0"/>
              <a:t>4/29/2025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7FD821-9CDD-4D43-84C9-F6FC2F2C51A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7BA466-9CEF-438A-BF0D-FDAE2FD06EFB}" type="datetimeFigureOut">
              <a:rPr lang="en-US" smtClean="0"/>
              <a:t>4/29/2025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7FD821-9CDD-4D43-84C9-F6FC2F2C51A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7BA466-9CEF-438A-BF0D-FDAE2FD06EFB}" type="datetimeFigureOut">
              <a:rPr lang="en-US" smtClean="0"/>
              <a:t>4/29/2025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7FD821-9CDD-4D43-84C9-F6FC2F2C51A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7BA466-9CEF-438A-BF0D-FDAE2FD06EFB}" type="datetimeFigureOut">
              <a:rPr lang="en-US" smtClean="0"/>
              <a:t>4/29/2025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7FD821-9CDD-4D43-84C9-F6FC2F2C51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BA466-9CEF-438A-BF0D-FDAE2FD06EFB}" type="datetimeFigureOut">
              <a:rPr lang="en-US" smtClean="0"/>
              <a:t>4/29/2025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7FD821-9CDD-4D43-84C9-F6FC2F2C51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BA466-9CEF-438A-BF0D-FDAE2FD06EFB}" type="datetimeFigureOut">
              <a:rPr lang="en-US" smtClean="0"/>
              <a:t>4/29/2025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7FD821-9CDD-4D43-84C9-F6FC2F2C51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BA466-9CEF-438A-BF0D-FDAE2FD06EFB}" type="datetimeFigureOut">
              <a:rPr lang="en-US" smtClean="0"/>
              <a:t>4/29/2025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7FD821-9CDD-4D43-84C9-F6FC2F2C51A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BA466-9CEF-438A-BF0D-FDAE2FD06EFB}" type="datetimeFigureOut">
              <a:rPr lang="en-US" smtClean="0"/>
              <a:t>4/29/2025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7FD821-9CDD-4D43-84C9-F6FC2F2C51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470025"/>
          </a:xfrm>
        </p:spPr>
        <p:txBody>
          <a:bodyPr/>
          <a:lstStyle/>
          <a:p>
            <a:r>
              <a:rPr lang="en-US" dirty="0" smtClean="0"/>
              <a:t>OCC Bylaws Proposal</a:t>
            </a:r>
            <a:endParaRPr lang="en-US" dirty="0"/>
          </a:p>
        </p:txBody>
      </p:sp>
      <p:sp>
        <p:nvSpPr>
          <p:cNvPr id="3" name="Subtitle 2"/>
          <p:cNvSpPr>
            <a:spLocks noGrp="1"/>
          </p:cNvSpPr>
          <p:nvPr>
            <p:ph type="subTitle" idx="1"/>
          </p:nvPr>
        </p:nvSpPr>
        <p:spPr>
          <a:xfrm>
            <a:off x="1371600" y="2286000"/>
            <a:ext cx="6400800" cy="3352800"/>
          </a:xfrm>
        </p:spPr>
        <p:txBody>
          <a:bodyPr>
            <a:normAutofit fontScale="62500" lnSpcReduction="20000"/>
          </a:bodyPr>
          <a:lstStyle/>
          <a:p>
            <a:r>
              <a:rPr lang="en-US" b="1" dirty="0"/>
              <a:t>ARTICLE I</a:t>
            </a:r>
            <a:endParaRPr lang="en-US" dirty="0"/>
          </a:p>
          <a:p>
            <a:r>
              <a:rPr lang="en-US" b="1" dirty="0"/>
              <a:t>NAME, ADDRESS AND SEAL</a:t>
            </a:r>
            <a:endParaRPr lang="en-US" dirty="0"/>
          </a:p>
          <a:p>
            <a:r>
              <a:rPr lang="en-US" dirty="0"/>
              <a:t> </a:t>
            </a:r>
          </a:p>
          <a:p>
            <a:r>
              <a:rPr lang="en-US" dirty="0"/>
              <a:t>Section 1.1 </a:t>
            </a:r>
            <a:r>
              <a:rPr lang="en-US" u="sng" dirty="0"/>
              <a:t>Name</a:t>
            </a:r>
            <a:r>
              <a:rPr lang="en-US" dirty="0"/>
              <a:t>.  The name of the Club is “Oahu Country Club” (herein the “Club”) and its address is 150 Country Club Road, </a:t>
            </a:r>
            <a:r>
              <a:rPr lang="en-US" dirty="0" err="1"/>
              <a:t>Nuʻuanu</a:t>
            </a:r>
            <a:r>
              <a:rPr lang="en-US" dirty="0"/>
              <a:t> Valley, Honolulu, Hawaii 96817.</a:t>
            </a:r>
          </a:p>
          <a:p>
            <a:r>
              <a:rPr lang="en-US" dirty="0"/>
              <a:t> </a:t>
            </a:r>
          </a:p>
          <a:p>
            <a:r>
              <a:rPr lang="en-US" dirty="0"/>
              <a:t>Section 1.2 </a:t>
            </a:r>
            <a:r>
              <a:rPr lang="en-US" u="sng" dirty="0"/>
              <a:t>Seal</a:t>
            </a:r>
            <a:r>
              <a:rPr lang="en-US" dirty="0"/>
              <a:t>.  The Club shall have a corporate seal, consisting of a circle bearing on its circumference the words “OAHU COUNTRY CLUB, HONOLULU” and in the center the words “Incorporated June 8.A.D.1906”.  Its precise form may be determined by the Board.</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a:buNone/>
            </a:pPr>
            <a:r>
              <a:rPr lang="en-US" dirty="0" smtClean="0"/>
              <a:t>	Section 4.3 </a:t>
            </a:r>
            <a:r>
              <a:rPr lang="en-US" u="sng" dirty="0" smtClean="0"/>
              <a:t>Rights and Privileges of Non-Regular Members.</a:t>
            </a:r>
            <a:r>
              <a:rPr lang="en-US" dirty="0" smtClean="0"/>
              <a:t> </a:t>
            </a:r>
            <a:r>
              <a:rPr lang="en-US" u="sng" dirty="0" smtClean="0"/>
              <a:t>Except as provided herein, only regular members</a:t>
            </a:r>
            <a:r>
              <a:rPr lang="en-US" dirty="0" smtClean="0"/>
              <a:t> shall have the right to vote, right to be a member of the corporation, and right to serve as directors or officers.  The maximum number of Members of other classes shall be set by the Board. All other classes of Members shall have such limited privileges as specified by the Board not inconsistent with the By-Laws.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dirty="0" smtClean="0"/>
              <a:t>	</a:t>
            </a:r>
            <a:r>
              <a:rPr lang="en-US" dirty="0" smtClean="0">
                <a:solidFill>
                  <a:srgbClr val="C00000"/>
                </a:solidFill>
              </a:rPr>
              <a:t>ARTICLE V</a:t>
            </a:r>
            <a:endParaRPr lang="en-US" dirty="0">
              <a:solidFill>
                <a:srgbClr val="C00000"/>
              </a:solidFill>
            </a:endParaRPr>
          </a:p>
          <a:p>
            <a:pPr algn="ctr">
              <a:buNone/>
            </a:pPr>
            <a:r>
              <a:rPr lang="en-US" dirty="0" smtClean="0">
                <a:solidFill>
                  <a:srgbClr val="C00000"/>
                </a:solidFill>
              </a:rPr>
              <a:t>	TRANSFERABLE </a:t>
            </a:r>
            <a:r>
              <a:rPr lang="en-US" dirty="0">
                <a:solidFill>
                  <a:srgbClr val="C00000"/>
                </a:solidFill>
              </a:rPr>
              <a:t>AND NON-TRANSFERABLE CERTIFICATES</a:t>
            </a:r>
          </a:p>
          <a:p>
            <a:endParaRPr lang="en-US" dirty="0" smtClean="0">
              <a:solidFill>
                <a:srgbClr val="C00000"/>
              </a:solidFill>
            </a:endParaRPr>
          </a:p>
          <a:p>
            <a:pPr algn="ctr">
              <a:buNone/>
            </a:pPr>
            <a:r>
              <a:rPr lang="en-US" dirty="0" smtClean="0">
                <a:solidFill>
                  <a:srgbClr val="C00000"/>
                </a:solidFill>
              </a:rPr>
              <a:t>	ARTICLE VI</a:t>
            </a:r>
          </a:p>
          <a:p>
            <a:pPr algn="ctr">
              <a:buNone/>
            </a:pPr>
            <a:r>
              <a:rPr lang="en-US" dirty="0" smtClean="0">
                <a:solidFill>
                  <a:srgbClr val="C00000"/>
                </a:solidFill>
              </a:rPr>
              <a:t>	TRANSFER OF MEMBERSHIPS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40000" lnSpcReduction="20000"/>
          </a:bodyPr>
          <a:lstStyle/>
          <a:p>
            <a:pPr algn="ctr">
              <a:buNone/>
            </a:pPr>
            <a:r>
              <a:rPr lang="en-US" dirty="0" smtClean="0"/>
              <a:t>	Section </a:t>
            </a:r>
            <a:r>
              <a:rPr lang="en-US" u="sng" dirty="0"/>
              <a:t>7.</a:t>
            </a:r>
            <a:r>
              <a:rPr lang="en-US" dirty="0"/>
              <a:t>1</a:t>
            </a:r>
            <a:r>
              <a:rPr lang="en-US" strike="sngStrike" dirty="0"/>
              <a:t>.</a:t>
            </a:r>
            <a:r>
              <a:rPr lang="en-US" dirty="0"/>
              <a:t> </a:t>
            </a:r>
            <a:r>
              <a:rPr lang="en-US" u="sng" dirty="0"/>
              <a:t>Transfer from Regular to Other Classes </a:t>
            </a:r>
            <a:r>
              <a:rPr lang="en-US" u="sng" dirty="0" err="1"/>
              <a:t>of</a:t>
            </a:r>
            <a:r>
              <a:rPr lang="en-US" strike="sngStrike" dirty="0" err="1">
                <a:solidFill>
                  <a:srgbClr val="C00000"/>
                </a:solidFill>
              </a:rPr>
              <a:t>Social</a:t>
            </a:r>
            <a:r>
              <a:rPr lang="en-US" u="sng" dirty="0"/>
              <a:t> Membership.  </a:t>
            </a:r>
            <a:endParaRPr lang="en-US" dirty="0"/>
          </a:p>
          <a:p>
            <a:pPr>
              <a:buNone/>
            </a:pPr>
            <a:endParaRPr lang="en-US" dirty="0"/>
          </a:p>
          <a:p>
            <a:pPr>
              <a:buNone/>
            </a:pPr>
            <a:r>
              <a:rPr lang="en-US" dirty="0" smtClean="0"/>
              <a:t>	Any </a:t>
            </a:r>
            <a:r>
              <a:rPr lang="en-US" u="sng" dirty="0">
                <a:solidFill>
                  <a:srgbClr val="0070C0"/>
                </a:solidFill>
              </a:rPr>
              <a:t>Regular Member </a:t>
            </a:r>
            <a:r>
              <a:rPr lang="en-US" strike="sngStrike" dirty="0">
                <a:solidFill>
                  <a:srgbClr val="C00000"/>
                </a:solidFill>
              </a:rPr>
              <a:t>regular member </a:t>
            </a:r>
            <a:r>
              <a:rPr lang="en-US" dirty="0"/>
              <a:t>in good standing may at any time </a:t>
            </a:r>
            <a:r>
              <a:rPr lang="en-US" u="sng" dirty="0" err="1">
                <a:solidFill>
                  <a:srgbClr val="0070C0"/>
                </a:solidFill>
              </a:rPr>
              <a:t>apply</a:t>
            </a:r>
            <a:r>
              <a:rPr lang="en-US" strike="sngStrike" dirty="0" err="1">
                <a:solidFill>
                  <a:srgbClr val="C00000"/>
                </a:solidFill>
              </a:rPr>
              <a:t>elect</a:t>
            </a:r>
            <a:r>
              <a:rPr lang="en-US" dirty="0"/>
              <a:t> to become a </a:t>
            </a:r>
            <a:r>
              <a:rPr lang="en-US" u="sng" dirty="0">
                <a:solidFill>
                  <a:srgbClr val="0070C0"/>
                </a:solidFill>
              </a:rPr>
              <a:t>member of another category of membership for which he or she </a:t>
            </a:r>
            <a:r>
              <a:rPr lang="en-US" u="sng" dirty="0" err="1">
                <a:solidFill>
                  <a:srgbClr val="0070C0"/>
                </a:solidFill>
              </a:rPr>
              <a:t>qualifies,</a:t>
            </a:r>
            <a:r>
              <a:rPr lang="en-US" strike="sngStrike" dirty="0" err="1">
                <a:solidFill>
                  <a:srgbClr val="C00000"/>
                </a:solidFill>
              </a:rPr>
              <a:t>social</a:t>
            </a:r>
            <a:r>
              <a:rPr lang="en-US" strike="sngStrike" dirty="0">
                <a:solidFill>
                  <a:srgbClr val="C00000"/>
                </a:solidFill>
              </a:rPr>
              <a:t> member,</a:t>
            </a:r>
            <a:r>
              <a:rPr lang="en-US" dirty="0"/>
              <a:t> subject to the approval of the Board</a:t>
            </a:r>
            <a:r>
              <a:rPr lang="en-US" u="sng" dirty="0"/>
              <a:t>. </a:t>
            </a:r>
            <a:r>
              <a:rPr lang="en-US" strike="sngStrike" dirty="0">
                <a:solidFill>
                  <a:srgbClr val="C00000"/>
                </a:solidFill>
              </a:rPr>
              <a:t> of Directors, without regard to any then existing limitation on the maximum number of social members, by written application to the Chairman of the Membership Committee. The transferring member shall retain all of the rights previously held as a regular member other than golfing privileges. No such transferring member shall be entitled to any refund of initiation fees previously paid.</a:t>
            </a:r>
            <a:endParaRPr lang="en-US" dirty="0">
              <a:solidFill>
                <a:srgbClr val="C00000"/>
              </a:solidFill>
            </a:endParaRPr>
          </a:p>
          <a:p>
            <a:pPr>
              <a:buNone/>
            </a:pPr>
            <a:r>
              <a:rPr lang="en-US" dirty="0" smtClean="0"/>
              <a:t>	</a:t>
            </a:r>
            <a:r>
              <a:rPr lang="en-US" dirty="0"/>
              <a:t> </a:t>
            </a:r>
          </a:p>
          <a:p>
            <a:pPr>
              <a:buNone/>
            </a:pPr>
            <a:r>
              <a:rPr lang="en-US" dirty="0" smtClean="0"/>
              <a:t>	Section </a:t>
            </a:r>
            <a:r>
              <a:rPr lang="en-US" u="sng" dirty="0"/>
              <a:t>7.</a:t>
            </a:r>
            <a:r>
              <a:rPr lang="en-US" dirty="0"/>
              <a:t>2</a:t>
            </a:r>
            <a:r>
              <a:rPr lang="en-US" strike="sngStrike" dirty="0"/>
              <a:t>.</a:t>
            </a:r>
            <a:r>
              <a:rPr lang="en-US" dirty="0"/>
              <a:t> </a:t>
            </a:r>
            <a:r>
              <a:rPr lang="en-US" u="sng" dirty="0"/>
              <a:t>Transfers </a:t>
            </a:r>
            <a:r>
              <a:rPr lang="en-US" strike="sngStrike" dirty="0">
                <a:solidFill>
                  <a:srgbClr val="C00000"/>
                </a:solidFill>
              </a:rPr>
              <a:t>of Social Members and Members of </a:t>
            </a:r>
            <a:endParaRPr lang="en-US" dirty="0">
              <a:solidFill>
                <a:srgbClr val="C00000"/>
              </a:solidFill>
            </a:endParaRPr>
          </a:p>
          <a:p>
            <a:pPr>
              <a:buNone/>
            </a:pPr>
            <a:r>
              <a:rPr lang="en-US" dirty="0" smtClean="0">
                <a:solidFill>
                  <a:srgbClr val="C00000"/>
                </a:solidFill>
              </a:rPr>
              <a:t>	</a:t>
            </a:r>
            <a:r>
              <a:rPr lang="en-US" strike="sngStrike" dirty="0" smtClean="0">
                <a:solidFill>
                  <a:srgbClr val="C00000"/>
                </a:solidFill>
              </a:rPr>
              <a:t>Other </a:t>
            </a:r>
            <a:r>
              <a:rPr lang="en-US" strike="sngStrike" dirty="0">
                <a:solidFill>
                  <a:srgbClr val="C00000"/>
                </a:solidFill>
              </a:rPr>
              <a:t>Classes </a:t>
            </a:r>
            <a:r>
              <a:rPr lang="en-US" u="sng" dirty="0"/>
              <a:t>to a Regular Membership by Former Regular Members.  </a:t>
            </a:r>
            <a:endParaRPr lang="en-US" dirty="0"/>
          </a:p>
          <a:p>
            <a:endParaRPr lang="en-US" dirty="0"/>
          </a:p>
          <a:p>
            <a:pPr>
              <a:buNone/>
            </a:pPr>
            <a:r>
              <a:rPr lang="en-US" dirty="0" smtClean="0"/>
              <a:t>	If </a:t>
            </a:r>
            <a:r>
              <a:rPr lang="en-US" dirty="0"/>
              <a:t>a </a:t>
            </a:r>
            <a:r>
              <a:rPr lang="en-US" strike="sngStrike" dirty="0">
                <a:solidFill>
                  <a:srgbClr val="C00000"/>
                </a:solidFill>
              </a:rPr>
              <a:t>social member is a </a:t>
            </a:r>
            <a:r>
              <a:rPr lang="en-US" dirty="0"/>
              <a:t>former </a:t>
            </a:r>
            <a:r>
              <a:rPr lang="en-US" u="sng" dirty="0">
                <a:solidFill>
                  <a:srgbClr val="0070C0"/>
                </a:solidFill>
              </a:rPr>
              <a:t>Regular Member </a:t>
            </a:r>
            <a:r>
              <a:rPr lang="en-US" strike="sngStrike" dirty="0"/>
              <a:t>regular member </a:t>
            </a:r>
            <a:r>
              <a:rPr lang="en-US" strike="sngStrike" dirty="0">
                <a:solidFill>
                  <a:srgbClr val="C00000"/>
                </a:solidFill>
              </a:rPr>
              <a:t>and </a:t>
            </a:r>
            <a:r>
              <a:rPr lang="en-US" dirty="0"/>
              <a:t>elects to transfer back to a </a:t>
            </a:r>
            <a:r>
              <a:rPr lang="en-US" u="sng" dirty="0">
                <a:solidFill>
                  <a:srgbClr val="0070C0"/>
                </a:solidFill>
              </a:rPr>
              <a:t>Regular </a:t>
            </a:r>
            <a:r>
              <a:rPr lang="en-US" u="sng" dirty="0" err="1">
                <a:solidFill>
                  <a:srgbClr val="0070C0"/>
                </a:solidFill>
              </a:rPr>
              <a:t>Membership,</a:t>
            </a:r>
            <a:r>
              <a:rPr lang="en-US" strike="sngStrike" dirty="0" err="1">
                <a:solidFill>
                  <a:srgbClr val="C00000"/>
                </a:solidFill>
              </a:rPr>
              <a:t>regular</a:t>
            </a:r>
            <a:r>
              <a:rPr lang="en-US" strike="sngStrike" dirty="0">
                <a:solidFill>
                  <a:srgbClr val="C00000"/>
                </a:solidFill>
              </a:rPr>
              <a:t> membership,</a:t>
            </a:r>
            <a:r>
              <a:rPr lang="en-US" dirty="0"/>
              <a:t> the </a:t>
            </a:r>
            <a:r>
              <a:rPr lang="en-US" u="sng" dirty="0" err="1">
                <a:solidFill>
                  <a:srgbClr val="0070C0"/>
                </a:solidFill>
              </a:rPr>
              <a:t>Member</a:t>
            </a:r>
            <a:r>
              <a:rPr lang="en-US" strike="sngStrike" dirty="0" err="1">
                <a:solidFill>
                  <a:srgbClr val="C00000"/>
                </a:solidFill>
              </a:rPr>
              <a:t>member</a:t>
            </a:r>
            <a:r>
              <a:rPr lang="en-US" dirty="0"/>
              <a:t> may </a:t>
            </a:r>
            <a:r>
              <a:rPr lang="en-US" u="sng" dirty="0"/>
              <a:t>apply to do </a:t>
            </a:r>
            <a:r>
              <a:rPr lang="en-US" u="sng" dirty="0" err="1"/>
              <a:t>so</a:t>
            </a:r>
            <a:r>
              <a:rPr lang="en-US" strike="sngStrike" dirty="0" err="1">
                <a:solidFill>
                  <a:srgbClr val="C00000"/>
                </a:solidFill>
              </a:rPr>
              <a:t>so</a:t>
            </a:r>
            <a:r>
              <a:rPr lang="en-US" strike="sngStrike" dirty="0">
                <a:solidFill>
                  <a:srgbClr val="C00000"/>
                </a:solidFill>
              </a:rPr>
              <a:t> elect without additional payment of initiation fees, or being placed on the regular class waiting list. Such transfer requires the approval of the Membership Committee and the Board of Directors.</a:t>
            </a:r>
            <a:endParaRPr lang="en-US" dirty="0">
              <a:solidFill>
                <a:srgbClr val="C00000"/>
              </a:solidFill>
            </a:endParaRPr>
          </a:p>
          <a:p>
            <a:pPr>
              <a:buNone/>
            </a:pPr>
            <a:endParaRPr lang="en-US" dirty="0"/>
          </a:p>
          <a:p>
            <a:pPr>
              <a:buNone/>
            </a:pPr>
            <a:r>
              <a:rPr lang="en-US" dirty="0" smtClean="0">
                <a:solidFill>
                  <a:srgbClr val="C00000"/>
                </a:solidFill>
              </a:rPr>
              <a:t>	</a:t>
            </a:r>
            <a:r>
              <a:rPr lang="en-US" strike="sngStrike" dirty="0" smtClean="0">
                <a:solidFill>
                  <a:srgbClr val="C00000"/>
                </a:solidFill>
              </a:rPr>
              <a:t>A </a:t>
            </a:r>
            <a:r>
              <a:rPr lang="en-US" strike="sngStrike" dirty="0">
                <a:solidFill>
                  <a:srgbClr val="C00000"/>
                </a:solidFill>
              </a:rPr>
              <a:t>social member other than a former regular member, and members of other classes of membership, may also elect to transfer to a regular membership if such member meets the basic qualifications of a regular membership established by the By-Laws and the Board of Directors, pays the difference in initiation fees, is approved by the Membership Committee, and is so elected by the Board of Directors. If no vacancy exists in the regular class the transferring member shall be placed on the regular class waiting list in a manner prescribed by the Board of Directors.</a:t>
            </a:r>
            <a:endParaRPr lang="en-US" dirty="0">
              <a:solidFill>
                <a:srgbClr val="C00000"/>
              </a:solidFill>
            </a:endParaRPr>
          </a:p>
          <a:p>
            <a:pPr>
              <a:buNone/>
            </a:pPr>
            <a:endParaRPr lang="en-US" dirty="0"/>
          </a:p>
          <a:p>
            <a:pPr>
              <a:buNone/>
            </a:pPr>
            <a:r>
              <a:rPr lang="en-US" dirty="0" smtClean="0"/>
              <a:t>	</a:t>
            </a:r>
            <a:r>
              <a:rPr lang="en-US" strike="sngStrike" dirty="0" smtClean="0">
                <a:solidFill>
                  <a:srgbClr val="C00000"/>
                </a:solidFill>
              </a:rPr>
              <a:t>If </a:t>
            </a:r>
            <a:r>
              <a:rPr lang="en-US" strike="sngStrike" dirty="0">
                <a:solidFill>
                  <a:srgbClr val="C00000"/>
                </a:solidFill>
              </a:rPr>
              <a:t>a super senior member elects to transfer back to a regular membership, the member may so elect</a:t>
            </a:r>
            <a:r>
              <a:rPr lang="en-US" dirty="0"/>
              <a:t> without additional payment of initiation fees, or being placed on the </a:t>
            </a:r>
            <a:r>
              <a:rPr lang="en-US" u="sng" dirty="0" err="1"/>
              <a:t>Regular</a:t>
            </a:r>
            <a:r>
              <a:rPr lang="en-US" strike="sngStrike" dirty="0" err="1">
                <a:solidFill>
                  <a:srgbClr val="C00000"/>
                </a:solidFill>
              </a:rPr>
              <a:t>regular</a:t>
            </a:r>
            <a:r>
              <a:rPr lang="en-US" dirty="0"/>
              <a:t> class waiting list. Such transfer requires </a:t>
            </a:r>
            <a:r>
              <a:rPr lang="en-US" u="sng" dirty="0">
                <a:solidFill>
                  <a:srgbClr val="0070C0"/>
                </a:solidFill>
              </a:rPr>
              <a:t>Board </a:t>
            </a:r>
            <a:r>
              <a:rPr lang="en-US" strike="sngStrike" dirty="0">
                <a:solidFill>
                  <a:srgbClr val="C00000"/>
                </a:solidFill>
              </a:rPr>
              <a:t>the </a:t>
            </a:r>
            <a:r>
              <a:rPr lang="en-US" dirty="0"/>
              <a:t>approval</a:t>
            </a:r>
            <a:r>
              <a:rPr lang="en-US" u="sng" dirty="0">
                <a:solidFill>
                  <a:srgbClr val="0070C0"/>
                </a:solidFill>
              </a:rPr>
              <a:t>, which may be given or withheld in its sole discretion.</a:t>
            </a:r>
            <a:r>
              <a:rPr lang="en-US" strike="sngStrike" dirty="0">
                <a:solidFill>
                  <a:srgbClr val="0070C0"/>
                </a:solidFill>
              </a:rPr>
              <a:t> </a:t>
            </a:r>
            <a:r>
              <a:rPr lang="en-US" strike="sngStrike" dirty="0">
                <a:solidFill>
                  <a:srgbClr val="C00000"/>
                </a:solidFill>
              </a:rPr>
              <a:t>of the Board of Directors.</a:t>
            </a:r>
            <a:endParaRPr lang="en-US" dirty="0">
              <a:solidFill>
                <a:srgbClr val="C00000"/>
              </a:solidFill>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47500" lnSpcReduction="20000"/>
          </a:bodyPr>
          <a:lstStyle/>
          <a:p>
            <a:pPr>
              <a:buNone/>
            </a:pPr>
            <a:r>
              <a:rPr lang="en-US" dirty="0" smtClean="0"/>
              <a:t>	</a:t>
            </a:r>
            <a:r>
              <a:rPr lang="en-US" u="sng" dirty="0" smtClean="0"/>
              <a:t>Section </a:t>
            </a:r>
            <a:r>
              <a:rPr lang="en-US" u="sng" dirty="0"/>
              <a:t>7.</a:t>
            </a:r>
            <a:r>
              <a:rPr lang="en-US" dirty="0"/>
              <a:t>4</a:t>
            </a:r>
            <a:r>
              <a:rPr lang="en-US" strike="sngStrike" dirty="0"/>
              <a:t>.</a:t>
            </a:r>
            <a:r>
              <a:rPr lang="en-US" dirty="0"/>
              <a:t> </a:t>
            </a:r>
            <a:r>
              <a:rPr lang="en-US" u="sng" dirty="0"/>
              <a:t>Transfer to and from Non-Residency Status.  </a:t>
            </a:r>
            <a:r>
              <a:rPr lang="en-US" strike="sngStrike" dirty="0">
                <a:solidFill>
                  <a:srgbClr val="C00000"/>
                </a:solidFill>
              </a:rPr>
              <a:t> and Right to Resume Former Status</a:t>
            </a:r>
            <a:endParaRPr lang="en-US" dirty="0">
              <a:solidFill>
                <a:srgbClr val="C00000"/>
              </a:solidFill>
            </a:endParaRPr>
          </a:p>
          <a:p>
            <a:endParaRPr lang="en-US" dirty="0" smtClean="0"/>
          </a:p>
          <a:p>
            <a:pPr>
              <a:buNone/>
            </a:pPr>
            <a:r>
              <a:rPr lang="en-US" dirty="0"/>
              <a:t>	</a:t>
            </a:r>
            <a:r>
              <a:rPr lang="en-US" dirty="0" smtClean="0"/>
              <a:t>In </a:t>
            </a:r>
            <a:r>
              <a:rPr lang="en-US" dirty="0"/>
              <a:t>the event that a </a:t>
            </a:r>
            <a:r>
              <a:rPr lang="en-US" u="sng" dirty="0" err="1">
                <a:solidFill>
                  <a:srgbClr val="0070C0"/>
                </a:solidFill>
              </a:rPr>
              <a:t>Member</a:t>
            </a:r>
            <a:r>
              <a:rPr lang="en-US" strike="sngStrike" dirty="0" err="1">
                <a:solidFill>
                  <a:srgbClr val="C00000"/>
                </a:solidFill>
              </a:rPr>
              <a:t>regular</a:t>
            </a:r>
            <a:r>
              <a:rPr lang="en-US" strike="sngStrike" dirty="0">
                <a:solidFill>
                  <a:srgbClr val="C00000"/>
                </a:solidFill>
              </a:rPr>
              <a:t>, social, intermediate, surviving spouse, or limited golf member</a:t>
            </a:r>
            <a:r>
              <a:rPr lang="en-US" dirty="0"/>
              <a:t> changes permanent residence to a location other than on Oahu, such </a:t>
            </a:r>
            <a:r>
              <a:rPr lang="en-US" u="sng" dirty="0" err="1">
                <a:solidFill>
                  <a:srgbClr val="0070C0"/>
                </a:solidFill>
              </a:rPr>
              <a:t>Member</a:t>
            </a:r>
            <a:r>
              <a:rPr lang="en-US" strike="sngStrike" dirty="0" err="1">
                <a:solidFill>
                  <a:srgbClr val="C00000"/>
                </a:solidFill>
              </a:rPr>
              <a:t>member</a:t>
            </a:r>
            <a:r>
              <a:rPr lang="en-US" dirty="0"/>
              <a:t> may </a:t>
            </a:r>
            <a:r>
              <a:rPr lang="en-US" u="sng" dirty="0" err="1">
                <a:solidFill>
                  <a:srgbClr val="0070C0"/>
                </a:solidFill>
              </a:rPr>
              <a:t>apply</a:t>
            </a:r>
            <a:r>
              <a:rPr lang="en-US" strike="sngStrike" dirty="0" err="1">
                <a:solidFill>
                  <a:srgbClr val="C00000"/>
                </a:solidFill>
              </a:rPr>
              <a:t>elect</a:t>
            </a:r>
            <a:r>
              <a:rPr lang="en-US" dirty="0"/>
              <a:t> to transfer to a </a:t>
            </a:r>
            <a:r>
              <a:rPr lang="en-US" u="sng" dirty="0">
                <a:solidFill>
                  <a:srgbClr val="0070C0"/>
                </a:solidFill>
              </a:rPr>
              <a:t>Non-Resident Membership </a:t>
            </a:r>
            <a:r>
              <a:rPr lang="en-US" u="sng" dirty="0" err="1">
                <a:solidFill>
                  <a:srgbClr val="0070C0"/>
                </a:solidFill>
              </a:rPr>
              <a:t>category</a:t>
            </a:r>
            <a:r>
              <a:rPr lang="en-US" strike="sngStrike" dirty="0" err="1">
                <a:solidFill>
                  <a:srgbClr val="C00000"/>
                </a:solidFill>
              </a:rPr>
              <a:t>non</a:t>
            </a:r>
            <a:r>
              <a:rPr lang="en-US" strike="sngStrike" dirty="0">
                <a:solidFill>
                  <a:srgbClr val="C00000"/>
                </a:solidFill>
              </a:rPr>
              <a:t>-resident membership</a:t>
            </a:r>
            <a:r>
              <a:rPr lang="en-US" dirty="0"/>
              <a:t> subject to payment of </a:t>
            </a:r>
            <a:r>
              <a:rPr lang="en-US" u="sng" dirty="0" err="1">
                <a:solidFill>
                  <a:srgbClr val="0070C0"/>
                </a:solidFill>
              </a:rPr>
              <a:t>such</a:t>
            </a:r>
            <a:r>
              <a:rPr lang="en-US" strike="sngStrike" dirty="0" err="1">
                <a:solidFill>
                  <a:srgbClr val="C00000"/>
                </a:solidFill>
              </a:rPr>
              <a:t>monthly</a:t>
            </a:r>
            <a:r>
              <a:rPr lang="en-US" dirty="0"/>
              <a:t> dues</a:t>
            </a:r>
            <a:r>
              <a:rPr lang="en-US" u="sng" dirty="0">
                <a:solidFill>
                  <a:srgbClr val="0070C0"/>
                </a:solidFill>
              </a:rPr>
              <a:t>, fees</a:t>
            </a:r>
            <a:r>
              <a:rPr lang="en-US" strike="sngStrike" dirty="0">
                <a:solidFill>
                  <a:srgbClr val="C00000"/>
                </a:solidFill>
              </a:rPr>
              <a:t> as set by the Board of Directors</a:t>
            </a:r>
            <a:r>
              <a:rPr lang="en-US" dirty="0"/>
              <a:t> and </a:t>
            </a:r>
            <a:r>
              <a:rPr lang="en-US" strike="sngStrike" dirty="0">
                <a:solidFill>
                  <a:srgbClr val="C00000"/>
                </a:solidFill>
              </a:rPr>
              <a:t>waiver of mini-</a:t>
            </a:r>
            <a:r>
              <a:rPr lang="en-US" dirty="0"/>
              <a:t>charges</a:t>
            </a:r>
            <a:r>
              <a:rPr lang="en-US" u="sng" dirty="0">
                <a:solidFill>
                  <a:srgbClr val="0070C0"/>
                </a:solidFill>
              </a:rPr>
              <a:t> set by the Board. This status is meant for members that do not maintain a substantial presence on the island of Oahu. It is inconsistent with a Non-Resident Membership for a person to engage in substantial and regular usage of the</a:t>
            </a:r>
            <a:r>
              <a:rPr lang="en-US" strike="sngStrike" dirty="0">
                <a:solidFill>
                  <a:srgbClr val="C00000"/>
                </a:solidFill>
              </a:rPr>
              <a:t>, provided, if such non-resident member should visit Oahu and use</a:t>
            </a:r>
            <a:r>
              <a:rPr lang="en-US" dirty="0"/>
              <a:t> Club </a:t>
            </a:r>
            <a:r>
              <a:rPr lang="en-US" u="sng" dirty="0">
                <a:solidFill>
                  <a:srgbClr val="0070C0"/>
                </a:solidFill>
              </a:rPr>
              <a:t>facilities. What constitutes “substantial presence” and “substantial and regular usage” shall be determined by the Board. The Board may require a Non-Resident Member to pay Resident </a:t>
            </a:r>
            <a:r>
              <a:rPr lang="en-US" u="sng" dirty="0" err="1">
                <a:solidFill>
                  <a:srgbClr val="0070C0"/>
                </a:solidFill>
              </a:rPr>
              <a:t>Membership</a:t>
            </a:r>
            <a:r>
              <a:rPr lang="en-US" strike="sngStrike" dirty="0" err="1">
                <a:solidFill>
                  <a:srgbClr val="C00000"/>
                </a:solidFill>
              </a:rPr>
              <a:t>facilities</a:t>
            </a:r>
            <a:r>
              <a:rPr lang="en-US" strike="sngStrike" dirty="0">
                <a:solidFill>
                  <a:srgbClr val="C00000"/>
                </a:solidFill>
              </a:rPr>
              <a:t>, residency</a:t>
            </a:r>
            <a:r>
              <a:rPr lang="en-US" dirty="0"/>
              <a:t> dues and</a:t>
            </a:r>
            <a:r>
              <a:rPr lang="en-US" u="sng" dirty="0">
                <a:solidFill>
                  <a:srgbClr val="0070C0"/>
                </a:solidFill>
              </a:rPr>
              <a:t>/or suspend the Nonresident Member if Club usage or physical presence on Oahu is inconsistent with the spirit of this limitation.  The decision of the Board shall</a:t>
            </a:r>
            <a:r>
              <a:rPr lang="en-US" strike="sngStrike" dirty="0">
                <a:solidFill>
                  <a:srgbClr val="C00000"/>
                </a:solidFill>
              </a:rPr>
              <a:t> mini-charges shall be reinstated, but only if the use of the Club during said visit extends over a period of time, such time period to</a:t>
            </a:r>
            <a:r>
              <a:rPr lang="en-US" dirty="0"/>
              <a:t> be </a:t>
            </a:r>
            <a:r>
              <a:rPr lang="en-US" u="sng" dirty="0">
                <a:solidFill>
                  <a:srgbClr val="0070C0"/>
                </a:solidFill>
              </a:rPr>
              <a:t>conclusive as to whether a particular Non-Resident Member must pay Resident Membership dues.  What constitutes a Member’s Residency status is in the sole discretion of </a:t>
            </a:r>
            <a:r>
              <a:rPr lang="en-US" strike="sngStrike" dirty="0">
                <a:solidFill>
                  <a:srgbClr val="C00000"/>
                </a:solidFill>
              </a:rPr>
              <a:t>designated by </a:t>
            </a:r>
            <a:r>
              <a:rPr lang="en-US" dirty="0"/>
              <a:t>the Board</a:t>
            </a:r>
            <a:r>
              <a:rPr lang="en-US" u="sng" dirty="0"/>
              <a:t>.</a:t>
            </a:r>
            <a:r>
              <a:rPr lang="en-US" i="1" u="sng" dirty="0"/>
              <a:t> </a:t>
            </a:r>
            <a:r>
              <a:rPr lang="en-US" i="1" u="sng" dirty="0">
                <a:solidFill>
                  <a:srgbClr val="0070C0"/>
                </a:solidFill>
              </a:rPr>
              <a:t> </a:t>
            </a:r>
            <a:r>
              <a:rPr lang="en-US" u="sng" dirty="0">
                <a:solidFill>
                  <a:srgbClr val="0070C0"/>
                </a:solidFill>
              </a:rPr>
              <a:t>It is the Non-Resident Member’s duty to notify the Club Secretary in writing of any change of residence, employment, or any other matter affecting his or her status or his or her spouse’s status, or his obligation to apply for Resident Membership and pay the appropriate fees and dues.  Failure of the Non-Resident Member to notify the Club of such change may result in formal disciplinary action.</a:t>
            </a:r>
            <a:r>
              <a:rPr lang="en-US" u="sng" dirty="0"/>
              <a:t> </a:t>
            </a:r>
            <a:r>
              <a:rPr lang="en-US" strike="sngStrike" dirty="0">
                <a:solidFill>
                  <a:srgbClr val="C00000"/>
                </a:solidFill>
              </a:rPr>
              <a:t> of Directors.</a:t>
            </a:r>
            <a:endParaRPr lang="en-US" dirty="0">
              <a:solidFill>
                <a:srgbClr val="C00000"/>
              </a:solidFill>
            </a:endParaRPr>
          </a:p>
          <a:p>
            <a:pPr>
              <a:buNone/>
            </a:pPr>
            <a:endParaRPr lang="en-US" dirty="0" smtClean="0"/>
          </a:p>
          <a:p>
            <a:pPr>
              <a:buNone/>
            </a:pPr>
            <a:r>
              <a:rPr lang="en-US" dirty="0"/>
              <a:t>	</a:t>
            </a:r>
            <a:r>
              <a:rPr lang="en-US" dirty="0" smtClean="0"/>
              <a:t>In </a:t>
            </a:r>
            <a:r>
              <a:rPr lang="en-US" dirty="0"/>
              <a:t>the event that the </a:t>
            </a:r>
            <a:r>
              <a:rPr lang="en-US" u="sng" dirty="0">
                <a:solidFill>
                  <a:srgbClr val="0070C0"/>
                </a:solidFill>
              </a:rPr>
              <a:t>Non-Resident </a:t>
            </a:r>
            <a:r>
              <a:rPr lang="en-US" u="sng" dirty="0" err="1">
                <a:solidFill>
                  <a:srgbClr val="0070C0"/>
                </a:solidFill>
              </a:rPr>
              <a:t>Member</a:t>
            </a:r>
            <a:r>
              <a:rPr lang="en-US" strike="sngStrike" dirty="0" err="1">
                <a:solidFill>
                  <a:srgbClr val="C00000"/>
                </a:solidFill>
              </a:rPr>
              <a:t>non</a:t>
            </a:r>
            <a:r>
              <a:rPr lang="en-US" strike="sngStrike" dirty="0">
                <a:solidFill>
                  <a:srgbClr val="C00000"/>
                </a:solidFill>
              </a:rPr>
              <a:t>-resident member</a:t>
            </a:r>
            <a:r>
              <a:rPr lang="en-US" dirty="0"/>
              <a:t> resumes permanent residence on Oahu</a:t>
            </a:r>
            <a:r>
              <a:rPr lang="en-US" strike="sngStrike" dirty="0"/>
              <a:t>,</a:t>
            </a:r>
            <a:r>
              <a:rPr lang="en-US" dirty="0"/>
              <a:t> and wishes to retain membership in the Club, the </a:t>
            </a:r>
            <a:r>
              <a:rPr lang="en-US" u="sng" dirty="0" err="1">
                <a:solidFill>
                  <a:srgbClr val="0070C0"/>
                </a:solidFill>
              </a:rPr>
              <a:t>Member</a:t>
            </a:r>
            <a:r>
              <a:rPr lang="en-US" strike="sngStrike" dirty="0" err="1">
                <a:solidFill>
                  <a:srgbClr val="C00000"/>
                </a:solidFill>
              </a:rPr>
              <a:t>member</a:t>
            </a:r>
            <a:r>
              <a:rPr lang="en-US" dirty="0"/>
              <a:t> must request transfer back to </a:t>
            </a:r>
            <a:r>
              <a:rPr lang="en-US" u="sng" dirty="0">
                <a:solidFill>
                  <a:srgbClr val="0070C0"/>
                </a:solidFill>
              </a:rPr>
              <a:t>his prior category of membership or apply for a resident category of membership, </a:t>
            </a:r>
            <a:r>
              <a:rPr lang="en-US" strike="sngStrike" dirty="0">
                <a:solidFill>
                  <a:srgbClr val="C00000"/>
                </a:solidFill>
              </a:rPr>
              <a:t>regular, social, intermediate, surviving spouse, or limited golf membership, as the case may be, </a:t>
            </a:r>
            <a:r>
              <a:rPr lang="en-US" dirty="0"/>
              <a:t>whereupon the </a:t>
            </a:r>
            <a:r>
              <a:rPr lang="en-US" u="sng" dirty="0" err="1">
                <a:solidFill>
                  <a:srgbClr val="0070C0"/>
                </a:solidFill>
              </a:rPr>
              <a:t>Member</a:t>
            </a:r>
            <a:r>
              <a:rPr lang="en-US" strike="sngStrike" dirty="0" err="1">
                <a:solidFill>
                  <a:srgbClr val="C00000"/>
                </a:solidFill>
              </a:rPr>
              <a:t>member</a:t>
            </a:r>
            <a:r>
              <a:rPr lang="en-US" dirty="0"/>
              <a:t> shall be readmitted to membership as a resident of Oahu.</a:t>
            </a:r>
            <a:r>
              <a:rPr lang="en-US" u="sng" dirty="0"/>
              <a:t> </a:t>
            </a:r>
            <a:r>
              <a:rPr lang="en-US" strike="sngStrike" dirty="0">
                <a:solidFill>
                  <a:srgbClr val="C00000"/>
                </a:solidFill>
              </a:rPr>
              <a:t> No initiation fee shall be charged or any formalities of sponsoring or screening required.</a:t>
            </a:r>
            <a:endParaRPr lang="en-US" dirty="0">
              <a:solidFill>
                <a:srgbClr val="C00000"/>
              </a:solidFill>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55000" lnSpcReduction="20000"/>
          </a:bodyPr>
          <a:lstStyle/>
          <a:p>
            <a:pPr>
              <a:buNone/>
            </a:pPr>
            <a:r>
              <a:rPr lang="en-US" dirty="0" smtClean="0">
                <a:solidFill>
                  <a:srgbClr val="0070C0"/>
                </a:solidFill>
              </a:rPr>
              <a:t>	</a:t>
            </a:r>
            <a:r>
              <a:rPr lang="en-US" u="sng" dirty="0" smtClean="0">
                <a:solidFill>
                  <a:srgbClr val="0070C0"/>
                </a:solidFill>
              </a:rPr>
              <a:t>Section </a:t>
            </a:r>
            <a:r>
              <a:rPr lang="en-US" u="sng" dirty="0">
                <a:solidFill>
                  <a:srgbClr val="0070C0"/>
                </a:solidFill>
              </a:rPr>
              <a:t>7.5</a:t>
            </a:r>
            <a:r>
              <a:rPr lang="en-US" strike="sngStrike" dirty="0">
                <a:solidFill>
                  <a:srgbClr val="0070C0"/>
                </a:solidFill>
              </a:rPr>
              <a:t>All transfers under this Section shall be reported to the Board of Directors.</a:t>
            </a:r>
            <a:r>
              <a:rPr lang="en-US" u="sng" dirty="0">
                <a:solidFill>
                  <a:srgbClr val="0070C0"/>
                </a:solidFill>
              </a:rPr>
              <a:t> Other Transfers</a:t>
            </a:r>
            <a:endParaRPr lang="en-US" dirty="0">
              <a:solidFill>
                <a:srgbClr val="0070C0"/>
              </a:solidFill>
            </a:endParaRPr>
          </a:p>
          <a:p>
            <a:pPr>
              <a:buNone/>
            </a:pPr>
            <a:r>
              <a:rPr lang="en-US" dirty="0" smtClean="0">
                <a:solidFill>
                  <a:srgbClr val="0070C0"/>
                </a:solidFill>
              </a:rPr>
              <a:t>	</a:t>
            </a:r>
            <a:r>
              <a:rPr lang="en-US" u="sng" dirty="0" smtClean="0">
                <a:solidFill>
                  <a:srgbClr val="0070C0"/>
                </a:solidFill>
              </a:rPr>
              <a:t>Any </a:t>
            </a:r>
            <a:r>
              <a:rPr lang="en-US" u="sng" dirty="0">
                <a:solidFill>
                  <a:srgbClr val="0070C0"/>
                </a:solidFill>
              </a:rPr>
              <a:t>other transfers between classes of membership not specifically addressed in these By-Laws shall be governed by policy established by the Board, but such transfers shall always be subject to Board approval. </a:t>
            </a:r>
            <a:endParaRPr lang="en-US" dirty="0">
              <a:solidFill>
                <a:srgbClr val="0070C0"/>
              </a:solidFill>
            </a:endParaRPr>
          </a:p>
          <a:p>
            <a:pPr>
              <a:buNone/>
            </a:pPr>
            <a:endParaRPr lang="en-US" dirty="0" smtClean="0"/>
          </a:p>
          <a:p>
            <a:pPr>
              <a:buNone/>
            </a:pPr>
            <a:endParaRPr lang="en-US" dirty="0"/>
          </a:p>
          <a:p>
            <a:pPr>
              <a:buNone/>
            </a:pPr>
            <a:r>
              <a:rPr lang="en-US" dirty="0"/>
              <a:t>	</a:t>
            </a:r>
            <a:r>
              <a:rPr lang="en-US" strike="sngStrike" dirty="0" smtClean="0">
                <a:solidFill>
                  <a:srgbClr val="C00000"/>
                </a:solidFill>
              </a:rPr>
              <a:t>Section </a:t>
            </a:r>
            <a:r>
              <a:rPr lang="en-US" strike="sngStrike" dirty="0">
                <a:solidFill>
                  <a:srgbClr val="C00000"/>
                </a:solidFill>
              </a:rPr>
              <a:t>3. </a:t>
            </a:r>
            <a:r>
              <a:rPr lang="en-US" u="sng" strike="sngStrike" dirty="0">
                <a:solidFill>
                  <a:srgbClr val="C00000"/>
                </a:solidFill>
              </a:rPr>
              <a:t>Other </a:t>
            </a:r>
            <a:r>
              <a:rPr lang="en-US" u="sng" strike="sngStrike" dirty="0" smtClean="0">
                <a:solidFill>
                  <a:srgbClr val="C00000"/>
                </a:solidFill>
              </a:rPr>
              <a:t>Transfers</a:t>
            </a:r>
            <a:endParaRPr lang="en-US" dirty="0">
              <a:solidFill>
                <a:srgbClr val="C00000"/>
              </a:solidFill>
            </a:endParaRPr>
          </a:p>
          <a:p>
            <a:pPr>
              <a:buNone/>
            </a:pPr>
            <a:r>
              <a:rPr lang="en-US" dirty="0" smtClean="0">
                <a:solidFill>
                  <a:srgbClr val="C00000"/>
                </a:solidFill>
              </a:rPr>
              <a:t>	</a:t>
            </a:r>
            <a:r>
              <a:rPr lang="en-US" strike="sngStrike" dirty="0" smtClean="0">
                <a:solidFill>
                  <a:srgbClr val="C00000"/>
                </a:solidFill>
              </a:rPr>
              <a:t>In </a:t>
            </a:r>
            <a:r>
              <a:rPr lang="en-US" strike="sngStrike" dirty="0">
                <a:solidFill>
                  <a:srgbClr val="C00000"/>
                </a:solidFill>
              </a:rPr>
              <a:t>addition to regular members transferring to a social membership pursuant to Section 1 above, members from other classes may elect to transfer to a social membership subject to payment of the difference in initiation fees if higher, and election by the Board of Directors without regard to the then existing limitation on social membership. Such members transferring to a social membership shall have limited rights and privileges pursuant to Article III, Section 2.</a:t>
            </a:r>
            <a:endParaRPr lang="en-US" dirty="0">
              <a:solidFill>
                <a:srgbClr val="C00000"/>
              </a:solidFill>
            </a:endParaRPr>
          </a:p>
          <a:p>
            <a:pPr>
              <a:buNone/>
            </a:pPr>
            <a:endParaRPr lang="en-US" dirty="0">
              <a:solidFill>
                <a:srgbClr val="C00000"/>
              </a:solidFill>
            </a:endParaRPr>
          </a:p>
          <a:p>
            <a:pPr>
              <a:buNone/>
            </a:pPr>
            <a:r>
              <a:rPr lang="en-US" dirty="0" smtClean="0">
                <a:solidFill>
                  <a:srgbClr val="C00000"/>
                </a:solidFill>
              </a:rPr>
              <a:t>	</a:t>
            </a:r>
            <a:r>
              <a:rPr lang="en-US" strike="sngStrike" dirty="0" smtClean="0">
                <a:solidFill>
                  <a:srgbClr val="C00000"/>
                </a:solidFill>
              </a:rPr>
              <a:t>Any </a:t>
            </a:r>
            <a:r>
              <a:rPr lang="en-US" strike="sngStrike" dirty="0">
                <a:solidFill>
                  <a:srgbClr val="C00000"/>
                </a:solidFill>
              </a:rPr>
              <a:t>other transfers between classes of membership not specifically covered in these By-Laws shall be governed by any applicable provision in the By-Laws and by policy established by the Board of Directors not inconsistent with these By-laws, but subject always to the approval of the Board of Directors.</a:t>
            </a:r>
            <a:endParaRPr lang="en-US" dirty="0">
              <a:solidFill>
                <a:srgbClr val="C00000"/>
              </a:solidFill>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a:t>
            </a:r>
            <a:r>
              <a:rPr lang="en-US" dirty="0" smtClean="0">
                <a:solidFill>
                  <a:srgbClr val="0070C0"/>
                </a:solidFill>
              </a:rPr>
              <a:t>Section </a:t>
            </a:r>
            <a:r>
              <a:rPr lang="en-US" dirty="0">
                <a:solidFill>
                  <a:srgbClr val="0070C0"/>
                </a:solidFill>
              </a:rPr>
              <a:t>7.6 </a:t>
            </a:r>
            <a:r>
              <a:rPr lang="en-US" u="sng" dirty="0">
                <a:solidFill>
                  <a:srgbClr val="0070C0"/>
                </a:solidFill>
              </a:rPr>
              <a:t>Member Class Privileges and Refunds</a:t>
            </a:r>
            <a:r>
              <a:rPr lang="en-US" dirty="0">
                <a:solidFill>
                  <a:srgbClr val="0070C0"/>
                </a:solidFill>
              </a:rPr>
              <a:t>. Except as explicitly provided in these By-Laws, Members transferring to another Membership Class shall have only the privileges of Membership Class the Member becomes a part of and shall not be entitled to any refund.</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62500" lnSpcReduction="20000"/>
          </a:bodyPr>
          <a:lstStyle/>
          <a:p>
            <a:pPr algn="ctr">
              <a:buNone/>
            </a:pPr>
            <a:r>
              <a:rPr lang="en-US" b="1" dirty="0"/>
              <a:t>ARTICLE </a:t>
            </a:r>
            <a:r>
              <a:rPr lang="en-US" b="1" dirty="0" smtClean="0"/>
              <a:t>VIII</a:t>
            </a:r>
            <a:endParaRPr lang="en-US" dirty="0"/>
          </a:p>
          <a:p>
            <a:pPr algn="ctr">
              <a:buNone/>
            </a:pPr>
            <a:r>
              <a:rPr lang="en-US" b="1" dirty="0"/>
              <a:t>ADMISSION TO MEMBERSHIP</a:t>
            </a:r>
            <a:endParaRPr lang="en-US" dirty="0"/>
          </a:p>
          <a:p>
            <a:pPr>
              <a:buNone/>
            </a:pPr>
            <a:r>
              <a:rPr lang="en-US" dirty="0"/>
              <a:t> </a:t>
            </a:r>
          </a:p>
          <a:p>
            <a:pPr>
              <a:buNone/>
            </a:pPr>
            <a:r>
              <a:rPr lang="en-US" dirty="0" smtClean="0"/>
              <a:t>	Section </a:t>
            </a:r>
            <a:r>
              <a:rPr lang="en-US" u="sng" dirty="0"/>
              <a:t>8.</a:t>
            </a:r>
            <a:r>
              <a:rPr lang="en-US" dirty="0"/>
              <a:t>1</a:t>
            </a:r>
            <a:r>
              <a:rPr lang="en-US" strike="sngStrike" dirty="0"/>
              <a:t>.</a:t>
            </a:r>
            <a:r>
              <a:rPr lang="en-US" dirty="0"/>
              <a:t> </a:t>
            </a:r>
            <a:r>
              <a:rPr lang="en-US" u="sng" dirty="0"/>
              <a:t>Membership Committee.  </a:t>
            </a:r>
            <a:endParaRPr lang="en-US" dirty="0"/>
          </a:p>
          <a:p>
            <a:pPr>
              <a:buNone/>
            </a:pPr>
            <a:endParaRPr lang="en-US" dirty="0"/>
          </a:p>
          <a:p>
            <a:pPr>
              <a:buNone/>
            </a:pPr>
            <a:r>
              <a:rPr lang="en-US" dirty="0" smtClean="0"/>
              <a:t>	There </a:t>
            </a:r>
            <a:r>
              <a:rPr lang="en-US" dirty="0"/>
              <a:t>shall be a Membership Committee appointed by the President with the approval of the Board</a:t>
            </a:r>
            <a:r>
              <a:rPr lang="en-US" u="sng" dirty="0">
                <a:solidFill>
                  <a:srgbClr val="C00000"/>
                </a:solidFill>
              </a:rPr>
              <a:t>,</a:t>
            </a:r>
            <a:r>
              <a:rPr lang="en-US" strike="sngStrike" dirty="0">
                <a:solidFill>
                  <a:srgbClr val="C00000"/>
                </a:solidFill>
              </a:rPr>
              <a:t> of Directors</a:t>
            </a:r>
            <a:r>
              <a:rPr lang="en-US" strike="sngStrike" dirty="0"/>
              <a:t>,</a:t>
            </a:r>
            <a:r>
              <a:rPr lang="en-US" dirty="0"/>
              <a:t> whose duty it shall be to investigate and report to the Board upon </a:t>
            </a:r>
            <a:r>
              <a:rPr lang="en-US" u="sng" dirty="0" err="1">
                <a:solidFill>
                  <a:srgbClr val="0070C0"/>
                </a:solidFill>
              </a:rPr>
              <a:t>candidates</a:t>
            </a:r>
            <a:r>
              <a:rPr lang="en-US" strike="sngStrike" dirty="0" err="1">
                <a:solidFill>
                  <a:srgbClr val="C00000"/>
                </a:solidFill>
              </a:rPr>
              <a:t>applicants</a:t>
            </a:r>
            <a:r>
              <a:rPr lang="en-US" dirty="0"/>
              <a:t> for membership in the Club.</a:t>
            </a:r>
          </a:p>
          <a:p>
            <a:pPr>
              <a:buNone/>
            </a:pPr>
            <a:endParaRPr lang="en-US" dirty="0"/>
          </a:p>
          <a:p>
            <a:pPr>
              <a:buNone/>
            </a:pPr>
            <a:r>
              <a:rPr lang="en-US" dirty="0" smtClean="0"/>
              <a:t>	Section </a:t>
            </a:r>
            <a:r>
              <a:rPr lang="en-US" u="sng" dirty="0"/>
              <a:t>8.</a:t>
            </a:r>
            <a:r>
              <a:rPr lang="en-US" dirty="0"/>
              <a:t>2</a:t>
            </a:r>
            <a:r>
              <a:rPr lang="en-US" strike="sngStrike" dirty="0"/>
              <a:t>.</a:t>
            </a:r>
            <a:r>
              <a:rPr lang="en-US" dirty="0"/>
              <a:t> </a:t>
            </a:r>
            <a:r>
              <a:rPr lang="en-US" u="sng" dirty="0"/>
              <a:t>Sponsors.  </a:t>
            </a:r>
            <a:endParaRPr lang="en-US" u="sng" dirty="0" smtClean="0"/>
          </a:p>
          <a:p>
            <a:pPr>
              <a:buNone/>
            </a:pPr>
            <a:r>
              <a:rPr lang="en-US" dirty="0">
                <a:solidFill>
                  <a:srgbClr val="0070C0"/>
                </a:solidFill>
              </a:rPr>
              <a:t>	</a:t>
            </a:r>
            <a:r>
              <a:rPr lang="en-US" u="sng" dirty="0" smtClean="0">
                <a:solidFill>
                  <a:srgbClr val="0070C0"/>
                </a:solidFill>
              </a:rPr>
              <a:t>A </a:t>
            </a:r>
            <a:r>
              <a:rPr lang="en-US" u="sng" dirty="0" err="1" smtClean="0">
                <a:solidFill>
                  <a:srgbClr val="0070C0"/>
                </a:solidFill>
              </a:rPr>
              <a:t>candidate</a:t>
            </a:r>
            <a:r>
              <a:rPr lang="en-US" strike="sngStrike" dirty="0" err="1" smtClean="0">
                <a:solidFill>
                  <a:srgbClr val="C00000"/>
                </a:solidFill>
              </a:rPr>
              <a:t>An</a:t>
            </a:r>
            <a:r>
              <a:rPr lang="en-US" strike="sngStrike" dirty="0" smtClean="0">
                <a:solidFill>
                  <a:srgbClr val="C00000"/>
                </a:solidFill>
              </a:rPr>
              <a:t> </a:t>
            </a:r>
            <a:r>
              <a:rPr lang="en-US" strike="sngStrike" dirty="0">
                <a:solidFill>
                  <a:srgbClr val="C00000"/>
                </a:solidFill>
              </a:rPr>
              <a:t>applicant</a:t>
            </a:r>
            <a:r>
              <a:rPr lang="en-US" dirty="0"/>
              <a:t> for membership may be sponsored by any two </a:t>
            </a:r>
            <a:r>
              <a:rPr lang="en-US" u="sng" dirty="0" err="1">
                <a:solidFill>
                  <a:srgbClr val="0070C0"/>
                </a:solidFill>
              </a:rPr>
              <a:t>Members</a:t>
            </a:r>
            <a:r>
              <a:rPr lang="en-US" strike="sngStrike" dirty="0" err="1">
                <a:solidFill>
                  <a:srgbClr val="C00000"/>
                </a:solidFill>
              </a:rPr>
              <a:t>members</a:t>
            </a:r>
            <a:r>
              <a:rPr lang="en-US" dirty="0"/>
              <a:t> of the Club.</a:t>
            </a:r>
            <a:r>
              <a:rPr lang="en-US" u="sng" dirty="0">
                <a:solidFill>
                  <a:srgbClr val="0070C0"/>
                </a:solidFill>
              </a:rPr>
              <a:t> The Membership Committee or Board may also establish additional pre-screening requirements.</a:t>
            </a:r>
            <a:r>
              <a:rPr lang="en-US" dirty="0"/>
              <a:t> In the event that a Board member sponsors an individual for membership, that sponsoring Board member must </a:t>
            </a:r>
            <a:r>
              <a:rPr lang="en-US" dirty="0" err="1"/>
              <a:t>recuse</a:t>
            </a:r>
            <a:r>
              <a:rPr lang="en-US" dirty="0"/>
              <a:t> </a:t>
            </a:r>
            <a:r>
              <a:rPr lang="en-US" u="sng" dirty="0" err="1" smtClean="0">
                <a:solidFill>
                  <a:srgbClr val="0070C0"/>
                </a:solidFill>
              </a:rPr>
              <a:t>themself</a:t>
            </a:r>
            <a:r>
              <a:rPr lang="en-US" u="sng" dirty="0" smtClean="0">
                <a:solidFill>
                  <a:srgbClr val="0070C0"/>
                </a:solidFill>
              </a:rPr>
              <a:t> </a:t>
            </a:r>
            <a:r>
              <a:rPr lang="en-US" u="sng" dirty="0">
                <a:solidFill>
                  <a:srgbClr val="0070C0"/>
                </a:solidFill>
              </a:rPr>
              <a:t>from voting on that </a:t>
            </a:r>
            <a:r>
              <a:rPr lang="en-US" u="sng" dirty="0" err="1">
                <a:solidFill>
                  <a:srgbClr val="0070C0"/>
                </a:solidFill>
              </a:rPr>
              <a:t>candidate.</a:t>
            </a:r>
            <a:r>
              <a:rPr lang="en-US" strike="sngStrike" dirty="0" err="1">
                <a:solidFill>
                  <a:srgbClr val="C00000"/>
                </a:solidFill>
              </a:rPr>
              <a:t>themselves</a:t>
            </a:r>
            <a:r>
              <a:rPr lang="en-US" strike="sngStrike" dirty="0">
                <a:solidFill>
                  <a:srgbClr val="C00000"/>
                </a:solidFill>
              </a:rPr>
              <a:t> from the vote of the sponsored individual.</a:t>
            </a:r>
            <a:endParaRPr lang="en-US" dirty="0">
              <a:solidFill>
                <a:srgbClr val="C00000"/>
              </a:solidFill>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62500" lnSpcReduction="20000"/>
          </a:bodyPr>
          <a:lstStyle/>
          <a:p>
            <a:pPr>
              <a:buNone/>
            </a:pPr>
            <a:r>
              <a:rPr lang="en-US" dirty="0" smtClean="0"/>
              <a:t>	</a:t>
            </a:r>
            <a:r>
              <a:rPr lang="en-US" dirty="0" smtClean="0">
                <a:solidFill>
                  <a:srgbClr val="C00000"/>
                </a:solidFill>
              </a:rPr>
              <a:t>Section </a:t>
            </a:r>
            <a:r>
              <a:rPr lang="en-US" u="sng" dirty="0">
                <a:solidFill>
                  <a:srgbClr val="C00000"/>
                </a:solidFill>
              </a:rPr>
              <a:t>8.</a:t>
            </a:r>
            <a:r>
              <a:rPr lang="en-US" dirty="0">
                <a:solidFill>
                  <a:srgbClr val="C00000"/>
                </a:solidFill>
              </a:rPr>
              <a:t>3</a:t>
            </a:r>
            <a:r>
              <a:rPr lang="en-US" strike="sngStrike" dirty="0">
                <a:solidFill>
                  <a:srgbClr val="C00000"/>
                </a:solidFill>
              </a:rPr>
              <a:t>. Pre-Screening and Application Procedures</a:t>
            </a:r>
            <a:endParaRPr lang="en-US" dirty="0">
              <a:solidFill>
                <a:srgbClr val="C00000"/>
              </a:solidFill>
            </a:endParaRPr>
          </a:p>
          <a:p>
            <a:pPr>
              <a:buNone/>
            </a:pPr>
            <a:endParaRPr lang="en-US" strike="sngStrike" dirty="0" smtClean="0">
              <a:solidFill>
                <a:srgbClr val="C00000"/>
              </a:solidFill>
            </a:endParaRPr>
          </a:p>
          <a:p>
            <a:pPr>
              <a:buNone/>
            </a:pPr>
            <a:r>
              <a:rPr lang="en-US" dirty="0" smtClean="0">
                <a:solidFill>
                  <a:srgbClr val="C00000"/>
                </a:solidFill>
              </a:rPr>
              <a:t>	</a:t>
            </a:r>
            <a:r>
              <a:rPr lang="en-US" strike="sngStrike" dirty="0" smtClean="0">
                <a:solidFill>
                  <a:srgbClr val="C00000"/>
                </a:solidFill>
              </a:rPr>
              <a:t>The </a:t>
            </a:r>
            <a:r>
              <a:rPr lang="en-US" strike="sngStrike" dirty="0">
                <a:solidFill>
                  <a:srgbClr val="C00000"/>
                </a:solidFill>
              </a:rPr>
              <a:t>Board of Directors may require that applicants for membership be pre-screened as to presumptive suitability and eligibility before an application is given to a sponsor. In such event the Board shall prescribe the manner and procedure to be followed by the Membership Committee in such pre-screening.</a:t>
            </a:r>
            <a:endParaRPr lang="en-US" dirty="0">
              <a:solidFill>
                <a:srgbClr val="C00000"/>
              </a:solidFill>
            </a:endParaRPr>
          </a:p>
          <a:p>
            <a:pPr>
              <a:buNone/>
            </a:pPr>
            <a:endParaRPr lang="en-US" dirty="0">
              <a:solidFill>
                <a:srgbClr val="C00000"/>
              </a:solidFill>
            </a:endParaRPr>
          </a:p>
          <a:p>
            <a:pPr>
              <a:buNone/>
            </a:pPr>
            <a:r>
              <a:rPr lang="en-US" dirty="0" smtClean="0">
                <a:solidFill>
                  <a:srgbClr val="C00000"/>
                </a:solidFill>
              </a:rPr>
              <a:t>	</a:t>
            </a:r>
            <a:r>
              <a:rPr lang="en-US" strike="sngStrike" dirty="0" smtClean="0">
                <a:solidFill>
                  <a:srgbClr val="C00000"/>
                </a:solidFill>
              </a:rPr>
              <a:t>In </a:t>
            </a:r>
            <a:r>
              <a:rPr lang="en-US" strike="sngStrike" dirty="0">
                <a:solidFill>
                  <a:srgbClr val="C00000"/>
                </a:solidFill>
              </a:rPr>
              <a:t>the event there is no objection from the Membership Committee in its pre-screening investigation the Chairman of the Committee shall forward an application form to the sponsor of the applicant. Such application shall be in such form as the Board of Directors may prescribe from time to time. It shall always set forth the name, age, permanent residence, occupation, birth place, education and family status of the applicant; and shall request the names of at least five (5) members of the Club who are known by the applicant. The sponsors shall state therein the length of time they have known the applicant and certify that in their opinion the applicant is a person of good moral character.</a:t>
            </a:r>
            <a:endParaRPr lang="en-US" dirty="0">
              <a:solidFill>
                <a:srgbClr val="C00000"/>
              </a:solidFill>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70000" lnSpcReduction="20000"/>
          </a:bodyPr>
          <a:lstStyle/>
          <a:p>
            <a:pPr>
              <a:buNone/>
            </a:pPr>
            <a:r>
              <a:rPr lang="en-US" dirty="0" smtClean="0"/>
              <a:t>	Section </a:t>
            </a:r>
            <a:r>
              <a:rPr lang="en-US" u="sng" dirty="0">
                <a:solidFill>
                  <a:srgbClr val="0070C0"/>
                </a:solidFill>
              </a:rPr>
              <a:t>8.4</a:t>
            </a:r>
            <a:r>
              <a:rPr lang="en-US" strike="sngStrike" dirty="0">
                <a:solidFill>
                  <a:srgbClr val="C00000"/>
                </a:solidFill>
              </a:rPr>
              <a:t>5</a:t>
            </a:r>
            <a:r>
              <a:rPr lang="en-US" strike="sngStrike" dirty="0"/>
              <a:t>.</a:t>
            </a:r>
            <a:r>
              <a:rPr lang="en-US" dirty="0"/>
              <a:t> </a:t>
            </a:r>
            <a:r>
              <a:rPr lang="en-US" u="sng" dirty="0"/>
              <a:t>Election.  </a:t>
            </a:r>
            <a:endParaRPr lang="en-US" dirty="0"/>
          </a:p>
          <a:p>
            <a:pPr>
              <a:buNone/>
            </a:pPr>
            <a:r>
              <a:rPr lang="en-US" dirty="0" smtClean="0"/>
              <a:t>	The </a:t>
            </a:r>
            <a:r>
              <a:rPr lang="en-US" dirty="0"/>
              <a:t>name or names of </a:t>
            </a:r>
            <a:r>
              <a:rPr lang="en-US" u="sng" dirty="0" err="1">
                <a:solidFill>
                  <a:srgbClr val="0070C0"/>
                </a:solidFill>
              </a:rPr>
              <a:t>candidates</a:t>
            </a:r>
            <a:r>
              <a:rPr lang="en-US" strike="sngStrike" dirty="0" err="1">
                <a:solidFill>
                  <a:srgbClr val="C00000"/>
                </a:solidFill>
              </a:rPr>
              <a:t>applicants</a:t>
            </a:r>
            <a:r>
              <a:rPr lang="en-US" dirty="0"/>
              <a:t> recommended for membership by the Membership Committee shall be submitted to the Board</a:t>
            </a:r>
            <a:r>
              <a:rPr lang="en-US" u="sng" dirty="0"/>
              <a:t>.</a:t>
            </a:r>
            <a:r>
              <a:rPr lang="en-US" strike="sngStrike" dirty="0">
                <a:solidFill>
                  <a:srgbClr val="C00000"/>
                </a:solidFill>
              </a:rPr>
              <a:t> of Directors at its next meeting in the order in which applications are received by the Committee.</a:t>
            </a:r>
            <a:r>
              <a:rPr lang="en-US" dirty="0"/>
              <a:t> Board members shall vote on each </a:t>
            </a:r>
            <a:r>
              <a:rPr lang="en-US" u="sng" dirty="0" err="1">
                <a:solidFill>
                  <a:srgbClr val="0070C0"/>
                </a:solidFill>
              </a:rPr>
              <a:t>candidate</a:t>
            </a:r>
            <a:r>
              <a:rPr lang="en-US" strike="sngStrike" dirty="0" err="1">
                <a:solidFill>
                  <a:srgbClr val="C00000"/>
                </a:solidFill>
              </a:rPr>
              <a:t>applicant</a:t>
            </a:r>
            <a:r>
              <a:rPr lang="en-US" strike="sngStrike" dirty="0">
                <a:solidFill>
                  <a:srgbClr val="C00000"/>
                </a:solidFill>
              </a:rPr>
              <a:t> separately</a:t>
            </a:r>
            <a:r>
              <a:rPr lang="en-US" dirty="0"/>
              <a:t> by secret ballot.</a:t>
            </a:r>
            <a:r>
              <a:rPr lang="en-US" u="sng" dirty="0"/>
              <a:t> </a:t>
            </a:r>
            <a:endParaRPr lang="en-US" u="sng" dirty="0" smtClean="0"/>
          </a:p>
          <a:p>
            <a:pPr>
              <a:buNone/>
            </a:pPr>
            <a:endParaRPr lang="en-US" dirty="0" smtClean="0"/>
          </a:p>
          <a:p>
            <a:pPr>
              <a:buNone/>
            </a:pPr>
            <a:r>
              <a:rPr lang="en-US" dirty="0"/>
              <a:t>	</a:t>
            </a:r>
            <a:r>
              <a:rPr lang="en-US" dirty="0" smtClean="0"/>
              <a:t>The </a:t>
            </a:r>
            <a:r>
              <a:rPr lang="en-US" dirty="0"/>
              <a:t>affirmative vote of at least seven </a:t>
            </a:r>
            <a:r>
              <a:rPr lang="en-US" u="sng" dirty="0">
                <a:solidFill>
                  <a:srgbClr val="0070C0"/>
                </a:solidFill>
              </a:rPr>
              <a:t>Board</a:t>
            </a:r>
            <a:r>
              <a:rPr lang="en-US" u="sng" dirty="0"/>
              <a:t> </a:t>
            </a:r>
            <a:r>
              <a:rPr lang="en-US" dirty="0"/>
              <a:t>members </a:t>
            </a:r>
            <a:r>
              <a:rPr lang="en-US" strike="sngStrike" dirty="0">
                <a:solidFill>
                  <a:srgbClr val="C00000"/>
                </a:solidFill>
              </a:rPr>
              <a:t>of the Board </a:t>
            </a:r>
            <a:r>
              <a:rPr lang="en-US" dirty="0"/>
              <a:t>shall be required to elect a</a:t>
            </a:r>
            <a:r>
              <a:rPr lang="en-US" u="sng" dirty="0"/>
              <a:t> </a:t>
            </a:r>
            <a:r>
              <a:rPr lang="en-US" u="sng" dirty="0" err="1">
                <a:solidFill>
                  <a:srgbClr val="0070C0"/>
                </a:solidFill>
              </a:rPr>
              <a:t>candidate</a:t>
            </a:r>
            <a:r>
              <a:rPr lang="en-US" strike="sngStrike" dirty="0" err="1">
                <a:solidFill>
                  <a:srgbClr val="C00000"/>
                </a:solidFill>
              </a:rPr>
              <a:t>n</a:t>
            </a:r>
            <a:r>
              <a:rPr lang="en-US" strike="sngStrike" dirty="0">
                <a:solidFill>
                  <a:srgbClr val="C00000"/>
                </a:solidFill>
              </a:rPr>
              <a:t> applicant</a:t>
            </a:r>
            <a:r>
              <a:rPr lang="en-US" dirty="0"/>
              <a:t> and two dissenting votes shall prevent such election. All proceedings upon elections shall be secret and confidential.</a:t>
            </a:r>
          </a:p>
          <a:p>
            <a:pPr>
              <a:buNone/>
            </a:pPr>
            <a:r>
              <a:rPr lang="en-US" dirty="0"/>
              <a:t> </a:t>
            </a:r>
          </a:p>
          <a:p>
            <a:pPr>
              <a:buNone/>
            </a:pPr>
            <a:r>
              <a:rPr lang="en-US" dirty="0" smtClean="0"/>
              <a:t>	</a:t>
            </a:r>
            <a:r>
              <a:rPr lang="en-US" strike="sngStrike" dirty="0" smtClean="0">
                <a:solidFill>
                  <a:srgbClr val="C00000"/>
                </a:solidFill>
              </a:rPr>
              <a:t>Section 6</a:t>
            </a:r>
            <a:r>
              <a:rPr lang="en-US" strike="sngStrike" dirty="0">
                <a:solidFill>
                  <a:srgbClr val="C00000"/>
                </a:solidFill>
              </a:rPr>
              <a:t>. No Reapplication for One Year</a:t>
            </a:r>
            <a:endParaRPr lang="en-US" dirty="0">
              <a:solidFill>
                <a:srgbClr val="C00000"/>
              </a:solidFill>
            </a:endParaRPr>
          </a:p>
          <a:p>
            <a:pPr>
              <a:buNone/>
            </a:pPr>
            <a:r>
              <a:rPr lang="en-US" dirty="0" smtClean="0">
                <a:solidFill>
                  <a:srgbClr val="C00000"/>
                </a:solidFill>
              </a:rPr>
              <a:t>	</a:t>
            </a:r>
          </a:p>
          <a:p>
            <a:pPr>
              <a:buNone/>
            </a:pPr>
            <a:r>
              <a:rPr lang="en-US" dirty="0" smtClean="0">
                <a:solidFill>
                  <a:srgbClr val="C00000"/>
                </a:solidFill>
              </a:rPr>
              <a:t>	</a:t>
            </a:r>
            <a:r>
              <a:rPr lang="en-US" strike="sngStrike" dirty="0" smtClean="0">
                <a:solidFill>
                  <a:srgbClr val="C00000"/>
                </a:solidFill>
              </a:rPr>
              <a:t>If </a:t>
            </a:r>
            <a:r>
              <a:rPr lang="en-US" strike="sngStrike" dirty="0">
                <a:solidFill>
                  <a:srgbClr val="C00000"/>
                </a:solidFill>
              </a:rPr>
              <a:t>an applicant is rejected for membership no such person shall be again proposed or considered for membership until after the expiration of one year from the time of such rejection.</a:t>
            </a:r>
            <a:endParaRPr lang="en-US" dirty="0">
              <a:solidFill>
                <a:srgbClr val="C00000"/>
              </a:solidFill>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70000" lnSpcReduction="20000"/>
          </a:bodyPr>
          <a:lstStyle/>
          <a:p>
            <a:pPr>
              <a:buNone/>
            </a:pPr>
            <a:r>
              <a:rPr lang="en-US" dirty="0" smtClean="0"/>
              <a:t>	</a:t>
            </a:r>
            <a:r>
              <a:rPr lang="en-US" strike="sngStrike" dirty="0" smtClean="0">
                <a:solidFill>
                  <a:srgbClr val="C00000"/>
                </a:solidFill>
              </a:rPr>
              <a:t>Section </a:t>
            </a:r>
            <a:r>
              <a:rPr lang="en-US" strike="sngStrike" dirty="0">
                <a:solidFill>
                  <a:srgbClr val="C00000"/>
                </a:solidFill>
              </a:rPr>
              <a:t>7. Qualifications for Membership</a:t>
            </a:r>
          </a:p>
          <a:p>
            <a:pPr>
              <a:buNone/>
            </a:pPr>
            <a:r>
              <a:rPr lang="en-US" strike="sngStrike" dirty="0">
                <a:solidFill>
                  <a:srgbClr val="C00000"/>
                </a:solidFill>
              </a:rPr>
              <a:t> </a:t>
            </a:r>
          </a:p>
          <a:p>
            <a:pPr>
              <a:buNone/>
            </a:pPr>
            <a:r>
              <a:rPr lang="en-US" strike="sngStrike" dirty="0" smtClean="0">
                <a:solidFill>
                  <a:srgbClr val="C00000"/>
                </a:solidFill>
              </a:rPr>
              <a:t>	An </a:t>
            </a:r>
            <a:r>
              <a:rPr lang="en-US" strike="sngStrike" dirty="0">
                <a:solidFill>
                  <a:srgbClr val="C00000"/>
                </a:solidFill>
              </a:rPr>
              <a:t>applicant who has been elected to membership by the Board of Directors shall be so notified by the President or the Secretary. Such election shall be contingent on the following:</a:t>
            </a:r>
          </a:p>
          <a:p>
            <a:pPr>
              <a:buNone/>
            </a:pPr>
            <a:r>
              <a:rPr lang="en-US" strike="sngStrike" dirty="0">
                <a:solidFill>
                  <a:srgbClr val="C00000"/>
                </a:solidFill>
              </a:rPr>
              <a:t> </a:t>
            </a:r>
          </a:p>
          <a:p>
            <a:pPr>
              <a:buNone/>
            </a:pPr>
            <a:r>
              <a:rPr lang="en-US" strike="sngStrike" dirty="0" smtClean="0">
                <a:solidFill>
                  <a:srgbClr val="C00000"/>
                </a:solidFill>
              </a:rPr>
              <a:t>		(</a:t>
            </a:r>
            <a:r>
              <a:rPr lang="en-US" strike="sngStrike" dirty="0">
                <a:solidFill>
                  <a:srgbClr val="C00000"/>
                </a:solidFill>
              </a:rPr>
              <a:t>a)	Payment of the requisite initiation fee.</a:t>
            </a:r>
          </a:p>
          <a:p>
            <a:pPr>
              <a:buNone/>
            </a:pPr>
            <a:endParaRPr lang="en-US" strike="sngStrike" dirty="0">
              <a:solidFill>
                <a:srgbClr val="C00000"/>
              </a:solidFill>
            </a:endParaRPr>
          </a:p>
          <a:p>
            <a:pPr>
              <a:buNone/>
            </a:pPr>
            <a:r>
              <a:rPr lang="en-US" strike="sngStrike" dirty="0" smtClean="0">
                <a:solidFill>
                  <a:srgbClr val="C00000"/>
                </a:solidFill>
              </a:rPr>
              <a:t>		(</a:t>
            </a:r>
            <a:r>
              <a:rPr lang="en-US" strike="sngStrike" dirty="0">
                <a:solidFill>
                  <a:srgbClr val="C00000"/>
                </a:solidFill>
              </a:rPr>
              <a:t>b)	As provided in Article V, Section 2, purchase from a member his or her transferable certificate for the class to which elected, provided such a transferable certificate is available.</a:t>
            </a:r>
          </a:p>
          <a:p>
            <a:pPr>
              <a:buNone/>
            </a:pPr>
            <a:endParaRPr lang="en-US" strike="sngStrike" dirty="0">
              <a:solidFill>
                <a:srgbClr val="C00000"/>
              </a:solidFill>
            </a:endParaRPr>
          </a:p>
          <a:p>
            <a:pPr>
              <a:buNone/>
            </a:pPr>
            <a:r>
              <a:rPr lang="en-US" strike="sngStrike" dirty="0" smtClean="0">
                <a:solidFill>
                  <a:srgbClr val="C00000"/>
                </a:solidFill>
              </a:rPr>
              <a:t>		(</a:t>
            </a:r>
            <a:r>
              <a:rPr lang="en-US" strike="sngStrike" dirty="0">
                <a:solidFill>
                  <a:srgbClr val="C00000"/>
                </a:solidFill>
              </a:rPr>
              <a:t>c)	Payment of dues for the month in which the membership is issued.</a:t>
            </a:r>
          </a:p>
          <a:p>
            <a:pPr>
              <a:buNone/>
            </a:pPr>
            <a:endParaRPr lang="en-US" strike="sngStrike" dirty="0">
              <a:solidFill>
                <a:srgbClr val="C00000"/>
              </a:solidFill>
            </a:endParaRPr>
          </a:p>
          <a:p>
            <a:pPr>
              <a:buNone/>
            </a:pPr>
            <a:r>
              <a:rPr lang="en-US" strike="sngStrike" dirty="0" smtClean="0">
                <a:solidFill>
                  <a:srgbClr val="C00000"/>
                </a:solidFill>
              </a:rPr>
              <a:t>		(</a:t>
            </a:r>
            <a:r>
              <a:rPr lang="en-US" strike="sngStrike" dirty="0">
                <a:solidFill>
                  <a:srgbClr val="C00000"/>
                </a:solidFill>
              </a:rPr>
              <a:t>d)	By signing a document accepting membership in the Club and by agreeing to abide by the By-Laws and rules of the Club.</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77500" lnSpcReduction="20000"/>
          </a:bodyPr>
          <a:lstStyle/>
          <a:p>
            <a:pPr algn="ctr">
              <a:buNone/>
            </a:pPr>
            <a:r>
              <a:rPr lang="en-US" b="1" dirty="0"/>
              <a:t>ARTICLE II</a:t>
            </a:r>
            <a:endParaRPr lang="en-US" dirty="0"/>
          </a:p>
          <a:p>
            <a:pPr algn="ctr">
              <a:buNone/>
            </a:pPr>
            <a:r>
              <a:rPr lang="en-US" b="1" dirty="0"/>
              <a:t>MEMBERSHIP</a:t>
            </a:r>
            <a:endParaRPr lang="en-US" dirty="0"/>
          </a:p>
          <a:p>
            <a:pPr>
              <a:buNone/>
            </a:pPr>
            <a:r>
              <a:rPr lang="en-US" b="1" dirty="0"/>
              <a:t> </a:t>
            </a:r>
            <a:endParaRPr lang="en-US" dirty="0"/>
          </a:p>
          <a:p>
            <a:pPr>
              <a:buNone/>
            </a:pPr>
            <a:r>
              <a:rPr lang="en-US" dirty="0" smtClean="0"/>
              <a:t>	Section </a:t>
            </a:r>
            <a:r>
              <a:rPr lang="en-US" dirty="0"/>
              <a:t>2.1 </a:t>
            </a:r>
            <a:r>
              <a:rPr lang="en-US" u="sng" dirty="0"/>
              <a:t>Eligible Persons</a:t>
            </a:r>
            <a:r>
              <a:rPr lang="en-US" dirty="0"/>
              <a:t>.  The Board may invite to membership any person of good moral </a:t>
            </a:r>
            <a:r>
              <a:rPr lang="en-US" dirty="0" smtClean="0"/>
              <a:t>character </a:t>
            </a:r>
            <a:r>
              <a:rPr lang="en-US" dirty="0"/>
              <a:t>age 21 and over who meets the qualifications set forth in these By-Laws or established by the Board.</a:t>
            </a:r>
          </a:p>
          <a:p>
            <a:pPr>
              <a:buNone/>
            </a:pPr>
            <a:endParaRPr lang="en-US" sz="1700" dirty="0" smtClean="0"/>
          </a:p>
          <a:p>
            <a:pPr>
              <a:buNone/>
            </a:pPr>
            <a:r>
              <a:rPr lang="en-US" dirty="0" smtClean="0"/>
              <a:t>	</a:t>
            </a:r>
            <a:r>
              <a:rPr lang="en-US" i="1" dirty="0" smtClean="0">
                <a:solidFill>
                  <a:srgbClr val="C00000"/>
                </a:solidFill>
              </a:rPr>
              <a:t>Any </a:t>
            </a:r>
            <a:r>
              <a:rPr lang="en-US" i="1" dirty="0">
                <a:solidFill>
                  <a:srgbClr val="C00000"/>
                </a:solidFill>
              </a:rPr>
              <a:t>person of good moral character age 21 and over, and who meets such other basic qualifications as the </a:t>
            </a:r>
            <a:r>
              <a:rPr lang="en-US" i="1" dirty="0" smtClean="0">
                <a:solidFill>
                  <a:srgbClr val="C00000"/>
                </a:solidFill>
              </a:rPr>
              <a:t>By-Laws provide </a:t>
            </a:r>
            <a:r>
              <a:rPr lang="en-US" i="1" dirty="0">
                <a:solidFill>
                  <a:srgbClr val="C00000"/>
                </a:solidFill>
              </a:rPr>
              <a:t>or as the Board of Directors may establish not inconsistent with these By-Laws, may be elected and become a member of the Club in a manner set forth in these By-Laws.</a:t>
            </a:r>
          </a:p>
          <a:p>
            <a:pPr>
              <a:buNone/>
            </a:pPr>
            <a:r>
              <a:rPr lang="en-US" dirty="0"/>
              <a:t>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buNone/>
            </a:pPr>
            <a:r>
              <a:rPr lang="en-US" dirty="0" smtClean="0"/>
              <a:t>	</a:t>
            </a:r>
            <a:r>
              <a:rPr lang="en-US" dirty="0" smtClean="0">
                <a:solidFill>
                  <a:srgbClr val="0070C0"/>
                </a:solidFill>
              </a:rPr>
              <a:t>Section </a:t>
            </a:r>
            <a:r>
              <a:rPr lang="en-US" dirty="0">
                <a:solidFill>
                  <a:srgbClr val="0070C0"/>
                </a:solidFill>
              </a:rPr>
              <a:t>8.5 </a:t>
            </a:r>
            <a:r>
              <a:rPr lang="en-US" u="sng" dirty="0">
                <a:solidFill>
                  <a:srgbClr val="0070C0"/>
                </a:solidFill>
              </a:rPr>
              <a:t>Requirements for Membership</a:t>
            </a:r>
            <a:r>
              <a:rPr lang="en-US" dirty="0">
                <a:solidFill>
                  <a:srgbClr val="0070C0"/>
                </a:solidFill>
              </a:rPr>
              <a:t>.  A candidate who has been elected to membership by the Board shall be notified by the President or Secretary.  Such election shall be contingent on the following: (a) payment of the requisite initiation fee; (b) payment of dues for the month in which the membership is issued; (c) signing such joining documents as the Board may require; (d) </a:t>
            </a:r>
            <a:r>
              <a:rPr lang="en-US" i="1" dirty="0">
                <a:solidFill>
                  <a:srgbClr val="0070C0"/>
                </a:solidFill>
              </a:rPr>
              <a:t>and, submission of a satisfactory portrait photograph.</a:t>
            </a:r>
            <a:endParaRPr lang="en-US" dirty="0">
              <a:solidFill>
                <a:srgbClr val="0070C0"/>
              </a:solidFill>
            </a:endParaRP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70000" lnSpcReduction="20000"/>
          </a:bodyPr>
          <a:lstStyle/>
          <a:p>
            <a:pPr>
              <a:buNone/>
            </a:pPr>
            <a:r>
              <a:rPr lang="en-US" dirty="0" smtClean="0"/>
              <a:t>	Section </a:t>
            </a:r>
            <a:r>
              <a:rPr lang="en-US" u="sng" dirty="0">
                <a:solidFill>
                  <a:srgbClr val="0070C0"/>
                </a:solidFill>
              </a:rPr>
              <a:t>8.6</a:t>
            </a:r>
            <a:r>
              <a:rPr lang="en-US" strike="sngStrike" dirty="0">
                <a:solidFill>
                  <a:srgbClr val="C00000"/>
                </a:solidFill>
              </a:rPr>
              <a:t>9.</a:t>
            </a:r>
            <a:r>
              <a:rPr lang="en-US" dirty="0"/>
              <a:t> </a:t>
            </a:r>
            <a:r>
              <a:rPr lang="en-US" u="sng" dirty="0"/>
              <a:t>Failure to Qualify.  </a:t>
            </a:r>
            <a:endParaRPr lang="en-US" dirty="0"/>
          </a:p>
          <a:p>
            <a:pPr>
              <a:buNone/>
            </a:pPr>
            <a:endParaRPr lang="en-US" dirty="0"/>
          </a:p>
          <a:p>
            <a:pPr>
              <a:buNone/>
            </a:pPr>
            <a:r>
              <a:rPr lang="en-US" dirty="0" smtClean="0"/>
              <a:t>	A </a:t>
            </a:r>
            <a:r>
              <a:rPr lang="en-US" dirty="0"/>
              <a:t>newly elected </a:t>
            </a:r>
            <a:r>
              <a:rPr lang="en-US" u="sng" dirty="0" err="1">
                <a:solidFill>
                  <a:srgbClr val="0070C0"/>
                </a:solidFill>
              </a:rPr>
              <a:t>Member</a:t>
            </a:r>
            <a:r>
              <a:rPr lang="en-US" strike="sngStrike" dirty="0" err="1">
                <a:solidFill>
                  <a:srgbClr val="C00000"/>
                </a:solidFill>
              </a:rPr>
              <a:t>member</a:t>
            </a:r>
            <a:r>
              <a:rPr lang="en-US" dirty="0"/>
              <a:t> shall be given thirty (30) days to </a:t>
            </a:r>
            <a:r>
              <a:rPr lang="en-US" u="sng" dirty="0">
                <a:solidFill>
                  <a:srgbClr val="0070C0"/>
                </a:solidFill>
              </a:rPr>
              <a:t>complete the joining </a:t>
            </a:r>
            <a:r>
              <a:rPr lang="en-US" u="sng" dirty="0" err="1">
                <a:solidFill>
                  <a:srgbClr val="0070C0"/>
                </a:solidFill>
              </a:rPr>
              <a:t>requirements</a:t>
            </a:r>
            <a:r>
              <a:rPr lang="en-US" strike="sngStrike" dirty="0" err="1">
                <a:solidFill>
                  <a:srgbClr val="C00000"/>
                </a:solidFill>
              </a:rPr>
              <a:t>qualify</a:t>
            </a:r>
            <a:r>
              <a:rPr lang="en-US" strike="sngStrike" dirty="0">
                <a:solidFill>
                  <a:srgbClr val="C00000"/>
                </a:solidFill>
              </a:rPr>
              <a:t> under Section 7</a:t>
            </a:r>
            <a:r>
              <a:rPr lang="en-US" dirty="0"/>
              <a:t> above.</a:t>
            </a:r>
            <a:r>
              <a:rPr lang="en-US" u="sng" dirty="0"/>
              <a:t> </a:t>
            </a:r>
            <a:r>
              <a:rPr lang="en-US" dirty="0"/>
              <a:t> If such </a:t>
            </a:r>
            <a:r>
              <a:rPr lang="en-US" u="sng" dirty="0" err="1">
                <a:solidFill>
                  <a:srgbClr val="0070C0"/>
                </a:solidFill>
              </a:rPr>
              <a:t>Member</a:t>
            </a:r>
            <a:r>
              <a:rPr lang="en-US" strike="sngStrike" dirty="0" err="1">
                <a:solidFill>
                  <a:srgbClr val="C00000"/>
                </a:solidFill>
              </a:rPr>
              <a:t>member</a:t>
            </a:r>
            <a:r>
              <a:rPr lang="en-US" dirty="0"/>
              <a:t> fails to qualify within said period the election to membership shall be voided, unless the period to qualify has been extended by the Board</a:t>
            </a:r>
            <a:r>
              <a:rPr lang="en-US" u="sng" dirty="0">
                <a:solidFill>
                  <a:srgbClr val="0070C0"/>
                </a:solidFill>
              </a:rPr>
              <a:t>.</a:t>
            </a:r>
            <a:r>
              <a:rPr lang="en-US" strike="sngStrike" dirty="0">
                <a:solidFill>
                  <a:srgbClr val="C00000"/>
                </a:solidFill>
              </a:rPr>
              <a:t> of Directors for good reason.</a:t>
            </a:r>
            <a:endParaRPr lang="en-US" dirty="0">
              <a:solidFill>
                <a:srgbClr val="C00000"/>
              </a:solidFill>
            </a:endParaRPr>
          </a:p>
          <a:p>
            <a:pPr>
              <a:buNone/>
            </a:pPr>
            <a:endParaRPr lang="en-US" dirty="0"/>
          </a:p>
          <a:p>
            <a:pPr>
              <a:buNone/>
            </a:pPr>
            <a:r>
              <a:rPr lang="en-US" dirty="0" smtClean="0"/>
              <a:t>	Section </a:t>
            </a:r>
            <a:r>
              <a:rPr lang="en-US" u="sng" dirty="0">
                <a:solidFill>
                  <a:srgbClr val="0070C0"/>
                </a:solidFill>
              </a:rPr>
              <a:t>8.7</a:t>
            </a:r>
            <a:r>
              <a:rPr lang="en-US" strike="sngStrike" dirty="0">
                <a:solidFill>
                  <a:srgbClr val="C00000"/>
                </a:solidFill>
              </a:rPr>
              <a:t>10.</a:t>
            </a:r>
            <a:r>
              <a:rPr lang="en-US" dirty="0"/>
              <a:t> </a:t>
            </a:r>
            <a:r>
              <a:rPr lang="en-US" u="sng" dirty="0"/>
              <a:t>Waiting List.  </a:t>
            </a:r>
            <a:endParaRPr lang="en-US" dirty="0"/>
          </a:p>
          <a:p>
            <a:pPr>
              <a:buNone/>
            </a:pPr>
            <a:endParaRPr lang="en-US" dirty="0"/>
          </a:p>
          <a:p>
            <a:pPr>
              <a:buNone/>
            </a:pPr>
            <a:r>
              <a:rPr lang="en-US" dirty="0" smtClean="0"/>
              <a:t>	A </a:t>
            </a:r>
            <a:r>
              <a:rPr lang="en-US" dirty="0"/>
              <a:t>waiting list for membership in any class of membership in which the maximum limitation has been reached or exceeded shall be administered in a manner prescribed by the Board</a:t>
            </a:r>
            <a:r>
              <a:rPr lang="en-US" u="sng" dirty="0"/>
              <a:t>,</a:t>
            </a:r>
            <a:r>
              <a:rPr lang="en-US" strike="sngStrike" dirty="0"/>
              <a:t> of Directors,</a:t>
            </a:r>
            <a:r>
              <a:rPr lang="en-US" dirty="0"/>
              <a:t> not inconsistent with these By-Laws.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77500" lnSpcReduction="20000"/>
          </a:bodyPr>
          <a:lstStyle/>
          <a:p>
            <a:pPr algn="ctr">
              <a:buNone/>
            </a:pPr>
            <a:r>
              <a:rPr lang="en-US" b="1" dirty="0" smtClean="0"/>
              <a:t>	ARTICLE </a:t>
            </a:r>
            <a:r>
              <a:rPr lang="en-US" b="1" dirty="0"/>
              <a:t>IX</a:t>
            </a:r>
            <a:endParaRPr lang="en-US" dirty="0"/>
          </a:p>
          <a:p>
            <a:pPr algn="ctr">
              <a:buNone/>
            </a:pPr>
            <a:r>
              <a:rPr lang="en-US" b="1" dirty="0" smtClean="0"/>
              <a:t>	RESIGNATION</a:t>
            </a:r>
            <a:r>
              <a:rPr lang="en-US" b="1" u="sng" dirty="0" smtClean="0"/>
              <a:t> </a:t>
            </a:r>
            <a:r>
              <a:rPr lang="en-US" strike="sngStrike" dirty="0">
                <a:solidFill>
                  <a:srgbClr val="C00000"/>
                </a:solidFill>
              </a:rPr>
              <a:t>, TERMINATION, EXPULSION</a:t>
            </a:r>
            <a:endParaRPr lang="en-US" dirty="0">
              <a:solidFill>
                <a:srgbClr val="C00000"/>
              </a:solidFill>
            </a:endParaRPr>
          </a:p>
          <a:p>
            <a:pPr algn="ctr">
              <a:buNone/>
            </a:pPr>
            <a:r>
              <a:rPr lang="en-US" b="1" dirty="0" smtClean="0"/>
              <a:t>	AND </a:t>
            </a:r>
            <a:r>
              <a:rPr lang="en-US" b="1" u="sng" dirty="0">
                <a:solidFill>
                  <a:srgbClr val="0070C0"/>
                </a:solidFill>
              </a:rPr>
              <a:t>MEMBER DISCIPLINE</a:t>
            </a:r>
            <a:r>
              <a:rPr lang="en-US" strike="sngStrike" dirty="0">
                <a:solidFill>
                  <a:srgbClr val="C00000"/>
                </a:solidFill>
              </a:rPr>
              <a:t>SUSPENSION OF MEMBERSHIP</a:t>
            </a:r>
            <a:endParaRPr lang="en-US" dirty="0">
              <a:solidFill>
                <a:srgbClr val="C00000"/>
              </a:solidFill>
            </a:endParaRPr>
          </a:p>
          <a:p>
            <a:pPr>
              <a:buNone/>
            </a:pPr>
            <a:r>
              <a:rPr lang="en-US" b="1" dirty="0"/>
              <a:t> </a:t>
            </a:r>
            <a:endParaRPr lang="en-US" dirty="0"/>
          </a:p>
          <a:p>
            <a:pPr>
              <a:buNone/>
            </a:pPr>
            <a:r>
              <a:rPr lang="en-US" dirty="0" smtClean="0"/>
              <a:t>	Section </a:t>
            </a:r>
            <a:r>
              <a:rPr lang="en-US" u="sng" dirty="0"/>
              <a:t>9.</a:t>
            </a:r>
            <a:r>
              <a:rPr lang="en-US" dirty="0"/>
              <a:t>1</a:t>
            </a:r>
            <a:r>
              <a:rPr lang="en-US" strike="sngStrike" dirty="0"/>
              <a:t>.</a:t>
            </a:r>
            <a:r>
              <a:rPr lang="en-US" dirty="0"/>
              <a:t> </a:t>
            </a:r>
            <a:r>
              <a:rPr lang="en-US" u="sng" dirty="0"/>
              <a:t>Resignations Effective Only on Acceptance.  </a:t>
            </a:r>
            <a:endParaRPr lang="en-US" dirty="0"/>
          </a:p>
          <a:p>
            <a:pPr>
              <a:buNone/>
            </a:pPr>
            <a:endParaRPr lang="en-US" dirty="0"/>
          </a:p>
          <a:p>
            <a:pPr>
              <a:buNone/>
            </a:pPr>
            <a:r>
              <a:rPr lang="en-US" dirty="0" smtClean="0"/>
              <a:t>	A </a:t>
            </a:r>
            <a:r>
              <a:rPr lang="en-US" u="sng" dirty="0" err="1">
                <a:solidFill>
                  <a:srgbClr val="0070C0"/>
                </a:solidFill>
              </a:rPr>
              <a:t>Member</a:t>
            </a:r>
            <a:r>
              <a:rPr lang="en-US" strike="sngStrike" dirty="0" err="1">
                <a:solidFill>
                  <a:srgbClr val="C00000"/>
                </a:solidFill>
              </a:rPr>
              <a:t>member</a:t>
            </a:r>
            <a:r>
              <a:rPr lang="en-US" dirty="0"/>
              <a:t> may at any time tender his or her resignation of membership in writing</a:t>
            </a:r>
            <a:r>
              <a:rPr lang="en-US" u="sng" dirty="0">
                <a:solidFill>
                  <a:srgbClr val="0070C0"/>
                </a:solidFill>
              </a:rPr>
              <a:t> on a form provided by the Club,</a:t>
            </a:r>
            <a:r>
              <a:rPr lang="en-US" strike="sngStrike" dirty="0"/>
              <a:t>,</a:t>
            </a:r>
            <a:r>
              <a:rPr lang="en-US" dirty="0"/>
              <a:t> delivered </a:t>
            </a:r>
            <a:r>
              <a:rPr lang="en-US" strike="sngStrike" dirty="0">
                <a:solidFill>
                  <a:srgbClr val="C00000"/>
                </a:solidFill>
              </a:rPr>
              <a:t>or mailed, </a:t>
            </a:r>
            <a:r>
              <a:rPr lang="en-US" dirty="0"/>
              <a:t>to the Secretary, but no resignation shall become effective until it shall be accepted by the Board</a:t>
            </a:r>
            <a:r>
              <a:rPr lang="en-US" u="sng" dirty="0"/>
              <a:t>.</a:t>
            </a:r>
            <a:r>
              <a:rPr lang="en-US" strike="sngStrike" dirty="0">
                <a:solidFill>
                  <a:srgbClr val="C00000"/>
                </a:solidFill>
              </a:rPr>
              <a:t> of Directors.</a:t>
            </a:r>
            <a:r>
              <a:rPr lang="en-US" dirty="0"/>
              <a:t> The Board may refuse to accept a resignation until the full payment of all of the </a:t>
            </a:r>
            <a:r>
              <a:rPr lang="en-US" u="sng" dirty="0" err="1">
                <a:solidFill>
                  <a:srgbClr val="0070C0"/>
                </a:solidFill>
              </a:rPr>
              <a:t>Member’s</a:t>
            </a:r>
            <a:r>
              <a:rPr lang="en-US" strike="sngStrike" dirty="0" err="1">
                <a:solidFill>
                  <a:srgbClr val="C00000"/>
                </a:solidFill>
              </a:rPr>
              <a:t>member's</a:t>
            </a:r>
            <a:r>
              <a:rPr lang="en-US" dirty="0"/>
              <a:t> indebtedness to the Club</a:t>
            </a:r>
            <a:r>
              <a:rPr lang="en-US" u="sng" dirty="0">
                <a:solidFill>
                  <a:srgbClr val="0070C0"/>
                </a:solidFill>
              </a:rPr>
              <a:t> has been made.</a:t>
            </a:r>
            <a:r>
              <a:rPr lang="en-US" strike="sngStrike" dirty="0">
                <a:solidFill>
                  <a:srgbClr val="C00000"/>
                </a:solidFill>
              </a:rPr>
              <a:t>.</a:t>
            </a:r>
            <a:endParaRPr lang="en-US" dirty="0">
              <a:solidFill>
                <a:srgbClr val="C00000"/>
              </a:solidFill>
            </a:endParaRP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229600" cy="5592763"/>
          </a:xfrm>
        </p:spPr>
        <p:txBody>
          <a:bodyPr>
            <a:normAutofit fontScale="47500" lnSpcReduction="20000"/>
          </a:bodyPr>
          <a:lstStyle/>
          <a:p>
            <a:pPr>
              <a:buNone/>
            </a:pPr>
            <a:r>
              <a:rPr lang="en-US" dirty="0" smtClean="0"/>
              <a:t>	Section </a:t>
            </a:r>
            <a:r>
              <a:rPr lang="en-US" u="sng" dirty="0"/>
              <a:t>9.</a:t>
            </a:r>
            <a:r>
              <a:rPr lang="en-US" dirty="0"/>
              <a:t>2</a:t>
            </a:r>
            <a:r>
              <a:rPr lang="en-US" strike="sngStrike" dirty="0"/>
              <a:t>. </a:t>
            </a:r>
            <a:r>
              <a:rPr lang="en-US" strike="sngStrike" dirty="0" smtClean="0"/>
              <a:t>Expulsion</a:t>
            </a:r>
          </a:p>
          <a:p>
            <a:pPr>
              <a:buNone/>
            </a:pPr>
            <a:endParaRPr lang="en-US" strike="sngStrike" dirty="0"/>
          </a:p>
          <a:p>
            <a:pPr>
              <a:buNone/>
            </a:pPr>
            <a:r>
              <a:rPr lang="en-US" dirty="0" smtClean="0"/>
              <a:t>	</a:t>
            </a:r>
            <a:r>
              <a:rPr lang="en-US" strike="sngStrike" dirty="0" smtClean="0"/>
              <a:t>By </a:t>
            </a:r>
            <a:r>
              <a:rPr lang="en-US" strike="sngStrike" dirty="0"/>
              <a:t>the unanimous vote of all members of the Board of Directors present at a meeting duly called for that purpose in accordance with the provisions of Article XII, Section 8, any member may be expelled from the Club for any conduct which in the judgment of the Board of Directors is dishonorable, or disgraceful, or detrimental to the interests or reputation of the Club, or calculated to bring the Club or any of its members into ill repute, or inimical to the Government of the United States, either within or without the premises of the Club, or for any breach of the By-Laws or rules or policy of the Club. If such a member be a director such person may, for any like cause, be expelled by the unanimous vote of all the other members of the Board then in office and present at such a meeting.</a:t>
            </a:r>
            <a:endParaRPr lang="en-US" dirty="0"/>
          </a:p>
          <a:p>
            <a:pPr>
              <a:buNone/>
            </a:pPr>
            <a:endParaRPr lang="en-US" dirty="0"/>
          </a:p>
          <a:p>
            <a:pPr>
              <a:buNone/>
            </a:pPr>
            <a:r>
              <a:rPr lang="en-US" dirty="0" smtClean="0"/>
              <a:t>	</a:t>
            </a:r>
            <a:r>
              <a:rPr lang="en-US" strike="sngStrike" dirty="0" smtClean="0"/>
              <a:t>Section </a:t>
            </a:r>
            <a:r>
              <a:rPr lang="en-US" strike="sngStrike" dirty="0"/>
              <a:t>3. Hearing</a:t>
            </a:r>
            <a:endParaRPr lang="en-US" dirty="0"/>
          </a:p>
          <a:p>
            <a:pPr>
              <a:buNone/>
            </a:pPr>
            <a:endParaRPr lang="en-US" dirty="0"/>
          </a:p>
          <a:p>
            <a:pPr>
              <a:buNone/>
            </a:pPr>
            <a:r>
              <a:rPr lang="en-US" dirty="0" smtClean="0"/>
              <a:t>	</a:t>
            </a:r>
            <a:r>
              <a:rPr lang="en-US" strike="sngStrike" dirty="0" smtClean="0"/>
              <a:t>Not </a:t>
            </a:r>
            <a:r>
              <a:rPr lang="en-US" strike="sngStrike" dirty="0"/>
              <a:t>less than three (3) days before action is taken by the Board on charges punishable by expulsion, the member charged shall be furnished with a written statement of the charges signed by the Secretary with notice of the time and place of a hearing fixed for the consideration thereof. The member charged shall be at liberty to attend in person at such hearing and be heard in the member's own behalf upon such charges. After the hearing the Board shall privately consider the charges and the evidence relating thereto and render a decision thereon. A condensed statement of such proceedings and decision shall be entered by the Secretary upon the minute book of the Club and the decision thereupon entered shall be final and conclusive of said matter.</a:t>
            </a:r>
            <a:endParaRPr lang="en-US" dirty="0"/>
          </a:p>
          <a:p>
            <a:pPr>
              <a:buNone/>
            </a:pPr>
            <a:endParaRPr lang="en-US" dirty="0"/>
          </a:p>
          <a:p>
            <a:pPr>
              <a:buNone/>
            </a:pPr>
            <a:r>
              <a:rPr lang="en-US" dirty="0" smtClean="0"/>
              <a:t>	</a:t>
            </a:r>
            <a:r>
              <a:rPr lang="en-US" strike="sngStrike" dirty="0" smtClean="0"/>
              <a:t>Section </a:t>
            </a:r>
            <a:r>
              <a:rPr lang="en-US" strike="sngStrike" dirty="0"/>
              <a:t>4. Effect of Expulsion</a:t>
            </a:r>
            <a:endParaRPr lang="en-US" dirty="0"/>
          </a:p>
          <a:p>
            <a:pPr>
              <a:buNone/>
            </a:pPr>
            <a:endParaRPr lang="en-US" dirty="0"/>
          </a:p>
          <a:p>
            <a:pPr>
              <a:buNone/>
            </a:pPr>
            <a:r>
              <a:rPr lang="en-US" dirty="0" smtClean="0"/>
              <a:t>	</a:t>
            </a:r>
            <a:r>
              <a:rPr lang="en-US" strike="sngStrike" dirty="0" smtClean="0"/>
              <a:t>Expulsion </a:t>
            </a:r>
            <a:r>
              <a:rPr lang="en-US" strike="sngStrike" dirty="0"/>
              <a:t>shall effect the immediate forfeiture of all rights and privileges of the member expelled and such membership if transferable shall be disposed of as provided for in these By-Laws.</a:t>
            </a: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91200"/>
          </a:xfrm>
        </p:spPr>
        <p:txBody>
          <a:bodyPr>
            <a:normAutofit fontScale="47500" lnSpcReduction="20000"/>
          </a:bodyPr>
          <a:lstStyle/>
          <a:p>
            <a:pPr>
              <a:buNone/>
            </a:pPr>
            <a:r>
              <a:rPr lang="en-US" dirty="0" smtClean="0"/>
              <a:t>	</a:t>
            </a:r>
            <a:r>
              <a:rPr lang="en-US" dirty="0" smtClean="0">
                <a:solidFill>
                  <a:srgbClr val="0070C0"/>
                </a:solidFill>
              </a:rPr>
              <a:t>Section </a:t>
            </a:r>
            <a:r>
              <a:rPr lang="en-US" dirty="0">
                <a:solidFill>
                  <a:srgbClr val="0070C0"/>
                </a:solidFill>
              </a:rPr>
              <a:t>9.2 </a:t>
            </a:r>
            <a:r>
              <a:rPr lang="en-US" u="sng" dirty="0">
                <a:solidFill>
                  <a:srgbClr val="0070C0"/>
                </a:solidFill>
              </a:rPr>
              <a:t>Discipline of Members</a:t>
            </a:r>
            <a:endParaRPr lang="en-US" dirty="0">
              <a:solidFill>
                <a:srgbClr val="0070C0"/>
              </a:solidFill>
            </a:endParaRPr>
          </a:p>
          <a:p>
            <a:pPr>
              <a:buNone/>
            </a:pPr>
            <a:r>
              <a:rPr lang="en-US" dirty="0">
                <a:solidFill>
                  <a:srgbClr val="0070C0"/>
                </a:solidFill>
              </a:rPr>
              <a:t> </a:t>
            </a:r>
          </a:p>
          <a:p>
            <a:pPr>
              <a:buNone/>
            </a:pPr>
            <a:r>
              <a:rPr lang="en-US" dirty="0" smtClean="0">
                <a:solidFill>
                  <a:srgbClr val="0070C0"/>
                </a:solidFill>
              </a:rPr>
              <a:t>		(</a:t>
            </a:r>
            <a:r>
              <a:rPr lang="en-US" dirty="0">
                <a:solidFill>
                  <a:srgbClr val="0070C0"/>
                </a:solidFill>
              </a:rPr>
              <a:t>a)	</a:t>
            </a:r>
            <a:r>
              <a:rPr lang="en-US" u="sng" dirty="0">
                <a:solidFill>
                  <a:srgbClr val="0070C0"/>
                </a:solidFill>
              </a:rPr>
              <a:t>General</a:t>
            </a:r>
            <a:r>
              <a:rPr lang="en-US" dirty="0">
                <a:solidFill>
                  <a:srgbClr val="0070C0"/>
                </a:solidFill>
              </a:rPr>
              <a:t>.  Any Member, or any family member, invitee or guest of such Member, whose conduct violates the Club’s By-Laws or Rules or is deemed by the Board to be improper or likely to endanger the welfare, safety, harmony or good reputation of the Club, its Members or its staff, may be reprimanded, fined, suspended or expelled from the Club by action of the Board.  The Board shall be the sole judge of what constitutes improper conduct or conduct likely to endanger the welfare, safety, harmony or good reputation of the Club, its Members or its staff.  When a Member’s conduct is such as may, in the Board’s opinion, be satisfied by an apology or reparation (including a fine), the Board may require the Member to make such an apology or reparation and fix a time for performance.  Failure to comply with the direction of the Board shall be sufficient grounds for suspension or expulsion.</a:t>
            </a:r>
          </a:p>
          <a:p>
            <a:pPr>
              <a:buNone/>
            </a:pPr>
            <a:endParaRPr lang="en-US" dirty="0">
              <a:solidFill>
                <a:srgbClr val="0070C0"/>
              </a:solidFill>
            </a:endParaRPr>
          </a:p>
          <a:p>
            <a:pPr>
              <a:buNone/>
            </a:pPr>
            <a:r>
              <a:rPr lang="en-US" dirty="0" smtClean="0">
                <a:solidFill>
                  <a:srgbClr val="0070C0"/>
                </a:solidFill>
              </a:rPr>
              <a:t>		(</a:t>
            </a:r>
            <a:r>
              <a:rPr lang="en-US" dirty="0">
                <a:solidFill>
                  <a:srgbClr val="0070C0"/>
                </a:solidFill>
              </a:rPr>
              <a:t>b)	</a:t>
            </a:r>
            <a:r>
              <a:rPr lang="en-US" u="sng" dirty="0">
                <a:solidFill>
                  <a:srgbClr val="0070C0"/>
                </a:solidFill>
              </a:rPr>
              <a:t>Board Action</a:t>
            </a:r>
            <a:r>
              <a:rPr lang="en-US" dirty="0">
                <a:solidFill>
                  <a:srgbClr val="0070C0"/>
                </a:solidFill>
              </a:rPr>
              <a:t>.  Except for automatic suspensions related to delinquent financial obligations to the Club, a Member shall be notified in writing of any proposed disciplinary action and shall be given an opportunity to be heard by the Board to show cause why such Member should not be disciplined, suspended or expelled in accordance with this Article at least fifteen (15) calendar days prior to the effective date of such discipline.  If the Member desires to be heard, the Member must provide a written request for a hearing to the Board within five (5) calendar days after the Club’s written notice to the Member of its proposed action.  Upon the Board’s receipt of the written request for a hearing, the Board of Directors shall set a time and date not less than five (5) business days thereafter for such hearing.  The Board may, alternatively, set a hearing date in the notice to the Member of the proposed disciplinary action.  While such complaint is being considered by the Board, the Member shall enjoy all privileges of the Club to which the Member was entitled prior to such complaint, unless the Board determines, in its sole discretion, that the use of such privileges would be improper or likely to endanger the welfare, safety, harmony or good reputation of the Club, its Members or its staff. If a Member under consideration for disciplinary action is a Director, the Member shall not vote or participate as a Director in the consideration of the charges as hereinafter provided or be counted as a Director then in office.</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67400"/>
          </a:xfrm>
        </p:spPr>
        <p:txBody>
          <a:bodyPr>
            <a:normAutofit fontScale="55000" lnSpcReduction="20000"/>
          </a:bodyPr>
          <a:lstStyle/>
          <a:p>
            <a:pPr>
              <a:buNone/>
            </a:pPr>
            <a:r>
              <a:rPr lang="en-US" dirty="0">
                <a:solidFill>
                  <a:srgbClr val="0070C0"/>
                </a:solidFill>
              </a:rPr>
              <a:t>	</a:t>
            </a:r>
            <a:r>
              <a:rPr lang="en-US" dirty="0" smtClean="0">
                <a:solidFill>
                  <a:srgbClr val="0070C0"/>
                </a:solidFill>
              </a:rPr>
              <a:t>(c)	</a:t>
            </a:r>
            <a:r>
              <a:rPr lang="en-US" u="sng" dirty="0" smtClean="0">
                <a:solidFill>
                  <a:srgbClr val="0070C0"/>
                </a:solidFill>
              </a:rPr>
              <a:t>Suspension</a:t>
            </a:r>
            <a:r>
              <a:rPr lang="en-US" dirty="0" smtClean="0">
                <a:solidFill>
                  <a:srgbClr val="0070C0"/>
                </a:solidFill>
              </a:rPr>
              <a:t>.  A Member may be suspended by a majority vote of all the Directors present and qualified to vote at any regular or special meeting of the Board.  The period of suspension shall be as determined by the Board.  A Member who has been suspended shall forfeit all rights and privileges of membership until the period of suspension has expired and all indebtedness owed to the Club has been paid.  A Member’s obligation to pay monthly dues, assessments, mini-charges and other charges shall continue during the period of suspension.</a:t>
            </a:r>
          </a:p>
          <a:p>
            <a:pPr>
              <a:buNone/>
            </a:pPr>
            <a:endParaRPr lang="en-US" dirty="0" smtClean="0">
              <a:solidFill>
                <a:srgbClr val="0070C0"/>
              </a:solidFill>
            </a:endParaRPr>
          </a:p>
          <a:p>
            <a:pPr>
              <a:buNone/>
            </a:pPr>
            <a:r>
              <a:rPr lang="en-US" dirty="0" smtClean="0">
                <a:solidFill>
                  <a:srgbClr val="0070C0"/>
                </a:solidFill>
              </a:rPr>
              <a:t>	(d)	</a:t>
            </a:r>
            <a:r>
              <a:rPr lang="en-US" u="sng" dirty="0" smtClean="0">
                <a:solidFill>
                  <a:srgbClr val="0070C0"/>
                </a:solidFill>
              </a:rPr>
              <a:t>Expulsion</a:t>
            </a:r>
            <a:r>
              <a:rPr lang="en-US" dirty="0" smtClean="0">
                <a:solidFill>
                  <a:srgbClr val="0070C0"/>
                </a:solidFill>
              </a:rPr>
              <a:t>.  A Member may be expelled by a two-thirds vote of the entire Board in office. At the Board meeting to consider whether the Member may be expelled, the Member may appear in person and/or may file written statements.  After the hearing, the Board shall privately consider the charges and evidence and render a decision, a copy of which shall be furnished to the Member.  Only Board members who were present during consideration of the testimony at the hearing, either in person or by telephone, shall be entitled to vote.  The action of the Board shall be final, conclusive, and binding on the Club and the Member.  A Member who has been expelled as provided herein shall forfeit all rights and privileges of membership, except as otherwise provided in these By-Laws.</a:t>
            </a:r>
          </a:p>
          <a:p>
            <a:pPr>
              <a:buNone/>
            </a:pPr>
            <a:endParaRPr lang="en-US" dirty="0" smtClean="0">
              <a:solidFill>
                <a:srgbClr val="0070C0"/>
              </a:solidFill>
            </a:endParaRPr>
          </a:p>
          <a:p>
            <a:pPr>
              <a:buNone/>
            </a:pPr>
            <a:r>
              <a:rPr lang="en-US" dirty="0" smtClean="0">
                <a:solidFill>
                  <a:srgbClr val="0070C0"/>
                </a:solidFill>
              </a:rPr>
              <a:t>	(e)	</a:t>
            </a:r>
            <a:r>
              <a:rPr lang="en-US" u="sng" dirty="0" smtClean="0">
                <a:solidFill>
                  <a:srgbClr val="0070C0"/>
                </a:solidFill>
              </a:rPr>
              <a:t>Suspension for Delinquency</a:t>
            </a:r>
            <a:r>
              <a:rPr lang="en-US" dirty="0" smtClean="0">
                <a:solidFill>
                  <a:srgbClr val="0070C0"/>
                </a:solidFill>
              </a:rPr>
              <a:t>.  Notwithstanding the foregoing, Members who are delinquent in their financial obligations to the Club may be summarily and immediately suspended by the Board without a hearing.  The Club deems the Member’s billing statement to the Member as notice of his obligations and these By-Laws as notice of a proposed discipline if he fails to fulfill his financial obligations.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normAutofit fontScale="55000" lnSpcReduction="20000"/>
          </a:bodyPr>
          <a:lstStyle/>
          <a:p>
            <a:pPr>
              <a:buNone/>
            </a:pPr>
            <a:r>
              <a:rPr lang="en-US" dirty="0" smtClean="0"/>
              <a:t>	</a:t>
            </a:r>
            <a:r>
              <a:rPr lang="en-US" strike="sngStrike" dirty="0" smtClean="0">
                <a:solidFill>
                  <a:srgbClr val="C00000"/>
                </a:solidFill>
              </a:rPr>
              <a:t>Section </a:t>
            </a:r>
            <a:r>
              <a:rPr lang="en-US" strike="sngStrike" dirty="0">
                <a:solidFill>
                  <a:srgbClr val="C00000"/>
                </a:solidFill>
              </a:rPr>
              <a:t>5. Discipline of Members and Privileged Persons</a:t>
            </a:r>
          </a:p>
          <a:p>
            <a:pPr>
              <a:buNone/>
            </a:pPr>
            <a:endParaRPr lang="en-US" strike="sngStrike" dirty="0">
              <a:solidFill>
                <a:srgbClr val="C00000"/>
              </a:solidFill>
            </a:endParaRPr>
          </a:p>
          <a:p>
            <a:pPr>
              <a:buNone/>
            </a:pPr>
            <a:r>
              <a:rPr lang="en-US" dirty="0" smtClean="0">
                <a:solidFill>
                  <a:srgbClr val="C00000"/>
                </a:solidFill>
              </a:rPr>
              <a:t>	</a:t>
            </a:r>
            <a:r>
              <a:rPr lang="en-US" strike="sngStrike" dirty="0" smtClean="0">
                <a:solidFill>
                  <a:srgbClr val="C00000"/>
                </a:solidFill>
              </a:rPr>
              <a:t>When an offense is such as may in the judgment of the Board be satisfied by apology, reparation, or the payment of a fine, the Board may require the member to make such apology, reparation, or pay such fine to be accomplished within a fixed time period. Failure to do so shall be sufficient ground for suspension or expulsion as the Board may deem just. (See Article X, Section 7 for limitations on fines).</a:t>
            </a:r>
          </a:p>
          <a:p>
            <a:pPr>
              <a:buNone/>
            </a:pPr>
            <a:endParaRPr lang="en-US" strike="sngStrike" dirty="0">
              <a:solidFill>
                <a:srgbClr val="C00000"/>
              </a:solidFill>
            </a:endParaRPr>
          </a:p>
          <a:p>
            <a:pPr>
              <a:buNone/>
            </a:pPr>
            <a:r>
              <a:rPr lang="en-US" dirty="0" smtClean="0">
                <a:solidFill>
                  <a:srgbClr val="C00000"/>
                </a:solidFill>
              </a:rPr>
              <a:t>	</a:t>
            </a:r>
            <a:r>
              <a:rPr lang="en-US" strike="sngStrike" dirty="0" smtClean="0">
                <a:solidFill>
                  <a:srgbClr val="C00000"/>
                </a:solidFill>
              </a:rPr>
              <a:t>If </a:t>
            </a:r>
            <a:r>
              <a:rPr lang="en-US" strike="sngStrike" dirty="0">
                <a:solidFill>
                  <a:srgbClr val="C00000"/>
                </a:solidFill>
              </a:rPr>
              <a:t>the person who has breached the By-Laws or Club rules or policy or engaged in conduct as described in Section 2 of this Article is not a member, but a privileged person (family members, or guest of a member, or guest of the Club) the Board of Directors by two-thirds vote of those then present at such meeting may cancel indefinitely, or suspend for a fixed period of time such person's Club privileges and right to be on Club property as the Board shall decide.</a:t>
            </a:r>
          </a:p>
          <a:p>
            <a:pPr>
              <a:buNone/>
            </a:pPr>
            <a:r>
              <a:rPr lang="en-US" strike="sngStrike" dirty="0">
                <a:solidFill>
                  <a:srgbClr val="C00000"/>
                </a:solidFill>
              </a:rPr>
              <a:t> </a:t>
            </a:r>
          </a:p>
          <a:p>
            <a:pPr>
              <a:buNone/>
            </a:pPr>
            <a:r>
              <a:rPr lang="en-US" dirty="0" smtClean="0">
                <a:solidFill>
                  <a:srgbClr val="C00000"/>
                </a:solidFill>
              </a:rPr>
              <a:t>	</a:t>
            </a:r>
            <a:r>
              <a:rPr lang="en-US" strike="sngStrike" dirty="0" smtClean="0">
                <a:solidFill>
                  <a:srgbClr val="C00000"/>
                </a:solidFill>
              </a:rPr>
              <a:t>Section </a:t>
            </a:r>
            <a:r>
              <a:rPr lang="en-US" strike="sngStrike" dirty="0">
                <a:solidFill>
                  <a:srgbClr val="C00000"/>
                </a:solidFill>
              </a:rPr>
              <a:t>6. Suspension of a </a:t>
            </a:r>
            <a:r>
              <a:rPr lang="en-US" strike="sngStrike" dirty="0" smtClean="0">
                <a:solidFill>
                  <a:srgbClr val="C00000"/>
                </a:solidFill>
              </a:rPr>
              <a:t>Member</a:t>
            </a:r>
          </a:p>
          <a:p>
            <a:pPr>
              <a:buNone/>
            </a:pPr>
            <a:endParaRPr lang="en-US" strike="sngStrike" dirty="0">
              <a:solidFill>
                <a:srgbClr val="C00000"/>
              </a:solidFill>
            </a:endParaRPr>
          </a:p>
          <a:p>
            <a:pPr>
              <a:buNone/>
            </a:pPr>
            <a:r>
              <a:rPr lang="en-US" dirty="0" smtClean="0">
                <a:solidFill>
                  <a:srgbClr val="C00000"/>
                </a:solidFill>
              </a:rPr>
              <a:t>	</a:t>
            </a:r>
            <a:r>
              <a:rPr lang="en-US" strike="sngStrike" dirty="0" smtClean="0">
                <a:solidFill>
                  <a:srgbClr val="C00000"/>
                </a:solidFill>
              </a:rPr>
              <a:t>A </a:t>
            </a:r>
            <a:r>
              <a:rPr lang="en-US" strike="sngStrike" dirty="0">
                <a:solidFill>
                  <a:srgbClr val="C00000"/>
                </a:solidFill>
              </a:rPr>
              <a:t>member may, for any causes punishable by expulsion, if the Board feels that expulsion is too severe, be suspended from the privileges of the Club, after like notice, hearing and decision, for a period not to exceed one year as determined by the Board, by the vote of two-thirds of the members of the Board of Directors then present at such meeting.</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pPr>
              <a:buNone/>
            </a:pPr>
            <a:r>
              <a:rPr lang="en-US" dirty="0" smtClean="0"/>
              <a:t>	</a:t>
            </a:r>
            <a:r>
              <a:rPr lang="en-US" strike="sngStrike" dirty="0" smtClean="0">
                <a:solidFill>
                  <a:srgbClr val="C00000"/>
                </a:solidFill>
              </a:rPr>
              <a:t>Section </a:t>
            </a:r>
            <a:r>
              <a:rPr lang="en-US" strike="sngStrike" dirty="0">
                <a:solidFill>
                  <a:srgbClr val="C00000"/>
                </a:solidFill>
              </a:rPr>
              <a:t>7. Continuing Liability</a:t>
            </a:r>
          </a:p>
          <a:p>
            <a:pPr>
              <a:buNone/>
            </a:pPr>
            <a:r>
              <a:rPr lang="en-US" strike="sngStrike" dirty="0">
                <a:solidFill>
                  <a:srgbClr val="C00000"/>
                </a:solidFill>
              </a:rPr>
              <a:t> </a:t>
            </a:r>
          </a:p>
          <a:p>
            <a:pPr>
              <a:buNone/>
            </a:pPr>
            <a:r>
              <a:rPr lang="en-US" dirty="0" smtClean="0">
                <a:solidFill>
                  <a:srgbClr val="C00000"/>
                </a:solidFill>
              </a:rPr>
              <a:t>	</a:t>
            </a:r>
            <a:r>
              <a:rPr lang="en-US" strike="sngStrike" dirty="0" smtClean="0">
                <a:solidFill>
                  <a:srgbClr val="C00000"/>
                </a:solidFill>
              </a:rPr>
              <a:t>If </a:t>
            </a:r>
            <a:r>
              <a:rPr lang="en-US" strike="sngStrike" dirty="0">
                <a:solidFill>
                  <a:srgbClr val="C00000"/>
                </a:solidFill>
              </a:rPr>
              <a:t>a member has been suspended, as provided for in Section 6 above, the obligation of such member to continue to pay monthly dues, and other Club charges as determined by the Board of Directors, shall continue during the period of the member's suspension. Similarly any member subject to the other forms of discipline as provided for in this Article, namely, expulsion, reparation or fine shall have a continuing liability to pay all Club charges when due, consistent with the provisions of these By-Laws.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73763"/>
          </a:xfrm>
        </p:spPr>
        <p:txBody>
          <a:bodyPr>
            <a:normAutofit fontScale="92500" lnSpcReduction="20000"/>
          </a:bodyPr>
          <a:lstStyle/>
          <a:p>
            <a:pPr>
              <a:buNone/>
            </a:pPr>
            <a:r>
              <a:rPr lang="en-US" dirty="0" smtClean="0"/>
              <a:t>	Section </a:t>
            </a:r>
            <a:r>
              <a:rPr lang="en-US" u="sng" dirty="0">
                <a:solidFill>
                  <a:srgbClr val="0070C0"/>
                </a:solidFill>
              </a:rPr>
              <a:t>9.3</a:t>
            </a:r>
            <a:r>
              <a:rPr lang="en-US" strike="sngStrike" dirty="0">
                <a:solidFill>
                  <a:srgbClr val="C00000"/>
                </a:solidFill>
              </a:rPr>
              <a:t>8.</a:t>
            </a:r>
            <a:r>
              <a:rPr lang="en-US" dirty="0"/>
              <a:t> </a:t>
            </a:r>
            <a:r>
              <a:rPr lang="en-US" u="sng" dirty="0"/>
              <a:t>Rights Terminated</a:t>
            </a:r>
            <a:r>
              <a:rPr lang="en-US" u="sng" dirty="0" smtClean="0"/>
              <a:t>.</a:t>
            </a:r>
          </a:p>
          <a:p>
            <a:pPr>
              <a:buNone/>
            </a:pPr>
            <a:endParaRPr lang="en-US" u="sng" dirty="0"/>
          </a:p>
          <a:p>
            <a:pPr>
              <a:buNone/>
            </a:pPr>
            <a:r>
              <a:rPr lang="en-US" dirty="0"/>
              <a:t>	</a:t>
            </a:r>
            <a:r>
              <a:rPr lang="en-US" u="sng" dirty="0" smtClean="0">
                <a:solidFill>
                  <a:srgbClr val="0070C0"/>
                </a:solidFill>
              </a:rPr>
              <a:t>Except </a:t>
            </a:r>
            <a:r>
              <a:rPr lang="en-US" u="sng" dirty="0">
                <a:solidFill>
                  <a:srgbClr val="0070C0"/>
                </a:solidFill>
              </a:rPr>
              <a:t>as expressly provided herein, if any </a:t>
            </a:r>
            <a:r>
              <a:rPr lang="en-US" u="sng" dirty="0" smtClean="0">
                <a:solidFill>
                  <a:srgbClr val="0070C0"/>
                </a:solidFill>
              </a:rPr>
              <a:t>Member </a:t>
            </a:r>
            <a:r>
              <a:rPr lang="en-US" strike="sngStrike" dirty="0" smtClean="0">
                <a:solidFill>
                  <a:srgbClr val="C00000"/>
                </a:solidFill>
              </a:rPr>
              <a:t>If </a:t>
            </a:r>
            <a:r>
              <a:rPr lang="en-US" strike="sngStrike" dirty="0">
                <a:solidFill>
                  <a:srgbClr val="C00000"/>
                </a:solidFill>
              </a:rPr>
              <a:t>any voting member of the Club </a:t>
            </a:r>
            <a:r>
              <a:rPr lang="en-US" dirty="0"/>
              <a:t>shall die, resign or be expelled from the Club</a:t>
            </a:r>
            <a:r>
              <a:rPr lang="en-US" u="sng" dirty="0"/>
              <a:t>,</a:t>
            </a:r>
            <a:r>
              <a:rPr lang="en-US" dirty="0"/>
              <a:t> such </a:t>
            </a:r>
            <a:r>
              <a:rPr lang="en-US" u="sng" dirty="0" err="1">
                <a:solidFill>
                  <a:srgbClr val="0070C0"/>
                </a:solidFill>
              </a:rPr>
              <a:t>Member</a:t>
            </a:r>
            <a:r>
              <a:rPr lang="en-US" strike="sngStrike" dirty="0" err="1">
                <a:solidFill>
                  <a:srgbClr val="C00000"/>
                </a:solidFill>
              </a:rPr>
              <a:t>member</a:t>
            </a:r>
            <a:r>
              <a:rPr lang="en-US" dirty="0"/>
              <a:t> shall thereupon cease to have any interest or share in the property and assets of the corporation, if </a:t>
            </a:r>
            <a:r>
              <a:rPr lang="en-US" u="sng" dirty="0">
                <a:solidFill>
                  <a:srgbClr val="0070C0"/>
                </a:solidFill>
              </a:rPr>
              <a:t>such </a:t>
            </a:r>
            <a:r>
              <a:rPr lang="en-US" u="sng" dirty="0" err="1">
                <a:solidFill>
                  <a:srgbClr val="0070C0"/>
                </a:solidFill>
              </a:rPr>
              <a:t>Member</a:t>
            </a:r>
            <a:r>
              <a:rPr lang="en-US" strike="sngStrike" dirty="0" err="1">
                <a:solidFill>
                  <a:srgbClr val="C00000"/>
                </a:solidFill>
              </a:rPr>
              <a:t>the</a:t>
            </a:r>
            <a:r>
              <a:rPr lang="en-US" strike="sngStrike" dirty="0">
                <a:solidFill>
                  <a:srgbClr val="C00000"/>
                </a:solidFill>
              </a:rPr>
              <a:t> voting member</a:t>
            </a:r>
            <a:r>
              <a:rPr lang="en-US" dirty="0"/>
              <a:t> has any, and such death, resignation or expulsion shall operate as a release and assignment to the corporation of all the rights, title and interest of such </a:t>
            </a:r>
            <a:r>
              <a:rPr lang="en-US" u="sng" dirty="0" err="1">
                <a:solidFill>
                  <a:srgbClr val="0070C0"/>
                </a:solidFill>
              </a:rPr>
              <a:t>Member</a:t>
            </a:r>
            <a:r>
              <a:rPr lang="en-US" strike="sngStrike" dirty="0" err="1">
                <a:solidFill>
                  <a:srgbClr val="C00000"/>
                </a:solidFill>
              </a:rPr>
              <a:t>voting</a:t>
            </a:r>
            <a:r>
              <a:rPr lang="en-US" strike="sngStrike" dirty="0">
                <a:solidFill>
                  <a:srgbClr val="C00000"/>
                </a:solidFill>
              </a:rPr>
              <a:t> member</a:t>
            </a:r>
            <a:r>
              <a:rPr lang="en-US" dirty="0">
                <a:solidFill>
                  <a:srgbClr val="C00000"/>
                </a:solidFill>
              </a:rPr>
              <a:t> </a:t>
            </a:r>
            <a:r>
              <a:rPr lang="en-US" dirty="0"/>
              <a:t>in and to the </a:t>
            </a:r>
            <a:r>
              <a:rPr lang="en-US" u="sng" dirty="0">
                <a:solidFill>
                  <a:srgbClr val="0070C0"/>
                </a:solidFill>
              </a:rPr>
              <a:t>Member’s membership and the</a:t>
            </a:r>
            <a:r>
              <a:rPr lang="en-US" u="sng" dirty="0"/>
              <a:t> </a:t>
            </a:r>
            <a:r>
              <a:rPr lang="en-US" dirty="0"/>
              <a:t>property, assets and privileges of the Club.</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70000" lnSpcReduction="20000"/>
          </a:bodyPr>
          <a:lstStyle/>
          <a:p>
            <a:pPr algn="ctr">
              <a:buNone/>
            </a:pPr>
            <a:r>
              <a:rPr lang="en-US" b="1" dirty="0"/>
              <a:t>ARTICLE X</a:t>
            </a:r>
            <a:endParaRPr lang="en-US" dirty="0"/>
          </a:p>
          <a:p>
            <a:pPr algn="ctr">
              <a:buNone/>
            </a:pPr>
            <a:r>
              <a:rPr lang="en-US" b="1" dirty="0"/>
              <a:t>DUES, FEES, ASSESSMENTS AND CHARGES</a:t>
            </a:r>
            <a:endParaRPr lang="en-US" dirty="0"/>
          </a:p>
          <a:p>
            <a:pPr>
              <a:buNone/>
            </a:pPr>
            <a:endParaRPr lang="en-US" dirty="0"/>
          </a:p>
          <a:p>
            <a:pPr>
              <a:buNone/>
            </a:pPr>
            <a:r>
              <a:rPr lang="en-US" dirty="0" smtClean="0"/>
              <a:t>	Section </a:t>
            </a:r>
            <a:r>
              <a:rPr lang="en-US" u="sng" dirty="0"/>
              <a:t>10.</a:t>
            </a:r>
            <a:r>
              <a:rPr lang="en-US" dirty="0"/>
              <a:t>1</a:t>
            </a:r>
            <a:r>
              <a:rPr lang="en-US" strike="sngStrike" dirty="0"/>
              <a:t>.</a:t>
            </a:r>
            <a:r>
              <a:rPr lang="en-US" dirty="0"/>
              <a:t> </a:t>
            </a:r>
            <a:r>
              <a:rPr lang="en-US" u="sng" dirty="0"/>
              <a:t>Amounts Fixed by the Board.  </a:t>
            </a:r>
            <a:endParaRPr lang="en-US" dirty="0"/>
          </a:p>
          <a:p>
            <a:pPr>
              <a:buNone/>
            </a:pPr>
            <a:endParaRPr lang="en-US" dirty="0"/>
          </a:p>
          <a:p>
            <a:pPr>
              <a:buNone/>
            </a:pPr>
            <a:r>
              <a:rPr lang="en-US" dirty="0" smtClean="0"/>
              <a:t>	The </a:t>
            </a:r>
            <a:r>
              <a:rPr lang="en-US" dirty="0"/>
              <a:t>amounts to be paid for initiation fees and dues </a:t>
            </a:r>
            <a:r>
              <a:rPr lang="en-US" strike="sngStrike" dirty="0">
                <a:solidFill>
                  <a:srgbClr val="C00000"/>
                </a:solidFill>
              </a:rPr>
              <a:t>(except where exemption in whole or in part is allowed under these By-Laws) </a:t>
            </a:r>
            <a:r>
              <a:rPr lang="en-US" dirty="0"/>
              <a:t>shall be fixed by the Board</a:t>
            </a:r>
            <a:r>
              <a:rPr lang="en-US" strike="sngStrike" dirty="0">
                <a:solidFill>
                  <a:srgbClr val="C00000"/>
                </a:solidFill>
              </a:rPr>
              <a:t> of Directors duly entered upon the minutes of the Board, and be subject to change in like manner</a:t>
            </a:r>
            <a:r>
              <a:rPr lang="en-US" dirty="0"/>
              <a:t> from time to time; provided that any increase in dues shall not take effect until at least thirty (30) days after notice thereof shall have been given to the </a:t>
            </a:r>
            <a:r>
              <a:rPr lang="en-US" u="sng" dirty="0">
                <a:solidFill>
                  <a:srgbClr val="0070C0"/>
                </a:solidFill>
              </a:rPr>
              <a:t>Members. </a:t>
            </a:r>
            <a:r>
              <a:rPr lang="en-US" strike="sngStrike" dirty="0">
                <a:solidFill>
                  <a:srgbClr val="C00000"/>
                </a:solidFill>
              </a:rPr>
              <a:t>members.</a:t>
            </a:r>
            <a:r>
              <a:rPr lang="en-US" dirty="0"/>
              <a:t> Dues shall commence on the first day of the month in which a </a:t>
            </a:r>
            <a:r>
              <a:rPr lang="en-US" u="sng" dirty="0" err="1">
                <a:solidFill>
                  <a:srgbClr val="0070C0"/>
                </a:solidFill>
              </a:rPr>
              <a:t>Member</a:t>
            </a:r>
            <a:r>
              <a:rPr lang="en-US" strike="sngStrike" dirty="0" err="1">
                <a:solidFill>
                  <a:srgbClr val="C00000"/>
                </a:solidFill>
              </a:rPr>
              <a:t>member</a:t>
            </a:r>
            <a:r>
              <a:rPr lang="en-US" dirty="0"/>
              <a:t> is admitted.</a:t>
            </a:r>
            <a:r>
              <a:rPr lang="en-US" u="sng" dirty="0">
                <a:solidFill>
                  <a:srgbClr val="0070C0"/>
                </a:solidFill>
              </a:rPr>
              <a:t>  The</a:t>
            </a:r>
            <a:r>
              <a:rPr lang="en-US" strike="sngStrike" dirty="0">
                <a:solidFill>
                  <a:srgbClr val="C00000"/>
                </a:solidFill>
              </a:rPr>
              <a:t> In addition to the charges above the</a:t>
            </a:r>
            <a:r>
              <a:rPr lang="en-US" dirty="0"/>
              <a:t> Board </a:t>
            </a:r>
            <a:r>
              <a:rPr lang="en-US" strike="sngStrike" dirty="0">
                <a:solidFill>
                  <a:srgbClr val="C00000"/>
                </a:solidFill>
              </a:rPr>
              <a:t>of Directors </a:t>
            </a:r>
            <a:r>
              <a:rPr lang="en-US" dirty="0"/>
              <a:t>shall </a:t>
            </a:r>
            <a:r>
              <a:rPr lang="en-US" u="sng" dirty="0" err="1">
                <a:solidFill>
                  <a:srgbClr val="0070C0"/>
                </a:solidFill>
              </a:rPr>
              <a:t>also</a:t>
            </a:r>
            <a:r>
              <a:rPr lang="en-US" strike="sngStrike" dirty="0" err="1">
                <a:solidFill>
                  <a:srgbClr val="C00000"/>
                </a:solidFill>
              </a:rPr>
              <a:t>likewise</a:t>
            </a:r>
            <a:r>
              <a:rPr lang="en-US" strike="sngStrike" dirty="0">
                <a:solidFill>
                  <a:srgbClr val="C00000"/>
                </a:solidFill>
              </a:rPr>
              <a:t> from time to time</a:t>
            </a:r>
            <a:r>
              <a:rPr lang="en-US" dirty="0"/>
              <a:t> fix charges for green fees, cart rentals, mini-charges, club storage and cleaning, locker rental, private parties, guest cards or other fees and charges as the Board shall </a:t>
            </a:r>
            <a:r>
              <a:rPr lang="en-US" u="sng" dirty="0">
                <a:solidFill>
                  <a:srgbClr val="0070C0"/>
                </a:solidFill>
              </a:rPr>
              <a:t>determine. </a:t>
            </a:r>
            <a:r>
              <a:rPr lang="en-US" strike="sngStrike" dirty="0">
                <a:solidFill>
                  <a:srgbClr val="C00000"/>
                </a:solidFill>
              </a:rPr>
              <a:t>determine, all subject to change from time to time as the Board shall decide.</a:t>
            </a:r>
            <a:endParaRPr lang="en-US" dirty="0">
              <a:solidFill>
                <a:srgbClr val="C00000"/>
              </a:solidFill>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77500" lnSpcReduction="20000"/>
          </a:bodyPr>
          <a:lstStyle/>
          <a:p>
            <a:pPr>
              <a:buNone/>
            </a:pPr>
            <a:r>
              <a:rPr lang="en-US" dirty="0" smtClean="0"/>
              <a:t>	Section 2.2 </a:t>
            </a:r>
            <a:r>
              <a:rPr lang="en-US" u="sng" dirty="0" smtClean="0"/>
              <a:t>“Members” Definition</a:t>
            </a:r>
            <a:r>
              <a:rPr lang="en-US" dirty="0" smtClean="0"/>
              <a:t>.  A Member shall be only the individual listed as a member on the club roster; all others shall be considered nonmembers. Beneficiaries are any individuals who receive privileges at the club by virtue of their relationship (as defined in the club’s Membership Rules) to a member. A guest is an individual not otherwise a member or beneficiary.</a:t>
            </a:r>
          </a:p>
          <a:p>
            <a:pPr>
              <a:buNone/>
            </a:pPr>
            <a:r>
              <a:rPr lang="en-US" dirty="0" smtClean="0"/>
              <a:t> </a:t>
            </a:r>
          </a:p>
          <a:p>
            <a:pPr>
              <a:buNone/>
            </a:pPr>
            <a:r>
              <a:rPr lang="en-US" dirty="0" smtClean="0"/>
              <a:t>	Section 2.3 </a:t>
            </a:r>
            <a:r>
              <a:rPr lang="en-US" u="sng" dirty="0" smtClean="0"/>
              <a:t>Membership Privileges</a:t>
            </a:r>
            <a:r>
              <a:rPr lang="en-US" dirty="0" smtClean="0"/>
              <a:t>. All Memberships shall be deemed to have been acquired and shall be held only under the conditions, restrictions, limitations and provisions of these By-Laws, as such By-Laws may be amended. The privileges and responsibilities, terms and conditions, fees, dues, and other charges shall be established by the Board and be set forth in the Club Rules. Members shall hold only those rights and privileges of the class in which they belong.</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buNone/>
            </a:pPr>
            <a:r>
              <a:rPr lang="en-US" dirty="0" smtClean="0"/>
              <a:t>	</a:t>
            </a:r>
            <a:r>
              <a:rPr lang="en-US" strike="sngStrike" dirty="0" smtClean="0">
                <a:solidFill>
                  <a:srgbClr val="C00000"/>
                </a:solidFill>
              </a:rPr>
              <a:t>Section 2</a:t>
            </a:r>
            <a:r>
              <a:rPr lang="en-US" strike="sngStrike" dirty="0">
                <a:solidFill>
                  <a:srgbClr val="C00000"/>
                </a:solidFill>
              </a:rPr>
              <a:t>. Lien for Dues, Assessments, Etc.</a:t>
            </a:r>
            <a:endParaRPr lang="en-US" dirty="0">
              <a:solidFill>
                <a:srgbClr val="C00000"/>
              </a:solidFill>
            </a:endParaRPr>
          </a:p>
          <a:p>
            <a:pPr>
              <a:buNone/>
            </a:pPr>
            <a:endParaRPr lang="en-US" dirty="0"/>
          </a:p>
          <a:p>
            <a:pPr>
              <a:buNone/>
            </a:pPr>
            <a:r>
              <a:rPr lang="en-US" dirty="0" smtClean="0"/>
              <a:t>	</a:t>
            </a:r>
            <a:r>
              <a:rPr lang="en-US" strike="sngStrike" dirty="0" smtClean="0">
                <a:solidFill>
                  <a:srgbClr val="C00000"/>
                </a:solidFill>
              </a:rPr>
              <a:t>In </a:t>
            </a:r>
            <a:r>
              <a:rPr lang="en-US" strike="sngStrike" dirty="0">
                <a:solidFill>
                  <a:srgbClr val="C00000"/>
                </a:solidFill>
              </a:rPr>
              <a:t>addition to the personal liability of members all transferable memberships shall be liable and be under lien to the Club as security for the payment of all indebtedness, dues, assessments, charges, fines and impositions accruing against such member, until transferred upon the books of the Club as herein provided.</a:t>
            </a:r>
            <a:endParaRPr lang="en-US" dirty="0">
              <a:solidFill>
                <a:srgbClr val="C00000"/>
              </a:solidFill>
            </a:endParaRP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a:bodyPr>
          <a:lstStyle/>
          <a:p>
            <a:pPr>
              <a:buNone/>
            </a:pPr>
            <a:r>
              <a:rPr lang="en-US" dirty="0" smtClean="0"/>
              <a:t>	Section 10.2 </a:t>
            </a:r>
            <a:r>
              <a:rPr lang="en-US" u="sng" dirty="0"/>
              <a:t>When Payable.  </a:t>
            </a:r>
            <a:endParaRPr lang="en-US" dirty="0"/>
          </a:p>
          <a:p>
            <a:endParaRPr lang="en-US" dirty="0" smtClean="0"/>
          </a:p>
          <a:p>
            <a:pPr>
              <a:buNone/>
            </a:pPr>
            <a:r>
              <a:rPr lang="en-US" dirty="0"/>
              <a:t>	</a:t>
            </a:r>
            <a:r>
              <a:rPr lang="en-US" dirty="0" smtClean="0"/>
              <a:t>Monthly </a:t>
            </a:r>
            <a:r>
              <a:rPr lang="en-US" dirty="0"/>
              <a:t>dues shall be payable in advance</a:t>
            </a:r>
            <a:r>
              <a:rPr lang="en-US" strike="sngStrike" dirty="0"/>
              <a:t> </a:t>
            </a:r>
            <a:r>
              <a:rPr lang="en-US" strike="sngStrike" dirty="0">
                <a:solidFill>
                  <a:srgbClr val="C00000"/>
                </a:solidFill>
              </a:rPr>
              <a:t>to the treasurer</a:t>
            </a:r>
            <a:r>
              <a:rPr lang="en-US" dirty="0">
                <a:solidFill>
                  <a:srgbClr val="C00000"/>
                </a:solidFill>
              </a:rPr>
              <a:t> </a:t>
            </a:r>
            <a:r>
              <a:rPr lang="en-US" dirty="0"/>
              <a:t>plus the amount of any tax thereon, if any. Any other indebtedness incurred, or fines imposed, or assessments levied during any month shall be due and payable on the monthly billing date.</a:t>
            </a:r>
            <a:r>
              <a:rPr lang="en-US" u="sng" dirty="0"/>
              <a:t> </a:t>
            </a:r>
            <a:r>
              <a:rPr lang="en-US" u="sng" dirty="0">
                <a:solidFill>
                  <a:srgbClr val="0070C0"/>
                </a:solidFill>
              </a:rPr>
              <a:t>The Board shall have power to fix the maximum amount of indebtedness which a Member may incur, and to change such amount from time to time.</a:t>
            </a:r>
            <a:endParaRPr lang="en-US" dirty="0">
              <a:solidFill>
                <a:srgbClr val="0070C0"/>
              </a:solidFill>
            </a:endParaRP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70000" lnSpcReduction="20000"/>
          </a:bodyPr>
          <a:lstStyle/>
          <a:p>
            <a:pPr>
              <a:buNone/>
            </a:pPr>
            <a:r>
              <a:rPr lang="en-US" dirty="0" smtClean="0"/>
              <a:t>	Section </a:t>
            </a:r>
            <a:r>
              <a:rPr lang="en-US" u="sng" dirty="0">
                <a:solidFill>
                  <a:srgbClr val="0070C0"/>
                </a:solidFill>
              </a:rPr>
              <a:t>10.3</a:t>
            </a:r>
            <a:r>
              <a:rPr lang="en-US" strike="sngStrike" dirty="0">
                <a:solidFill>
                  <a:srgbClr val="C00000"/>
                </a:solidFill>
              </a:rPr>
              <a:t>4.</a:t>
            </a:r>
            <a:r>
              <a:rPr lang="en-US" dirty="0"/>
              <a:t> </a:t>
            </a:r>
            <a:r>
              <a:rPr lang="en-US" u="sng" dirty="0"/>
              <a:t>Statements of Account.  </a:t>
            </a:r>
            <a:endParaRPr lang="en-US" dirty="0"/>
          </a:p>
          <a:p>
            <a:pPr>
              <a:buNone/>
            </a:pPr>
            <a:endParaRPr lang="en-US" dirty="0"/>
          </a:p>
          <a:p>
            <a:pPr>
              <a:buNone/>
            </a:pPr>
            <a:r>
              <a:rPr lang="en-US" dirty="0" smtClean="0"/>
              <a:t>	The </a:t>
            </a:r>
            <a:r>
              <a:rPr lang="en-US" u="sng" dirty="0" err="1">
                <a:solidFill>
                  <a:srgbClr val="0070C0"/>
                </a:solidFill>
              </a:rPr>
              <a:t>Club</a:t>
            </a:r>
            <a:r>
              <a:rPr lang="en-US" u="sng" dirty="0" err="1"/>
              <a:t>,</a:t>
            </a:r>
            <a:r>
              <a:rPr lang="en-US" strike="sngStrike" dirty="0" err="1">
                <a:solidFill>
                  <a:srgbClr val="C00000"/>
                </a:solidFill>
              </a:rPr>
              <a:t>Treasurer</a:t>
            </a:r>
            <a:r>
              <a:rPr lang="en-US" strike="sngStrike" dirty="0">
                <a:solidFill>
                  <a:srgbClr val="C00000"/>
                </a:solidFill>
              </a:rPr>
              <a:t>,</a:t>
            </a:r>
            <a:r>
              <a:rPr lang="en-US" dirty="0"/>
              <a:t> within seven (7) days after the closing day of the billing period, shall cause to be sent to each </a:t>
            </a:r>
            <a:r>
              <a:rPr lang="en-US" u="sng" dirty="0" err="1">
                <a:solidFill>
                  <a:srgbClr val="0070C0"/>
                </a:solidFill>
              </a:rPr>
              <a:t>Member</a:t>
            </a:r>
            <a:r>
              <a:rPr lang="en-US" strike="sngStrike" dirty="0" err="1">
                <a:solidFill>
                  <a:srgbClr val="C00000"/>
                </a:solidFill>
              </a:rPr>
              <a:t>member</a:t>
            </a:r>
            <a:r>
              <a:rPr lang="en-US" dirty="0"/>
              <a:t> a statement of the </a:t>
            </a:r>
            <a:r>
              <a:rPr lang="en-US" u="sng" dirty="0" err="1">
                <a:solidFill>
                  <a:srgbClr val="0070C0"/>
                </a:solidFill>
              </a:rPr>
              <a:t>Member’s</a:t>
            </a:r>
            <a:r>
              <a:rPr lang="en-US" strike="sngStrike" dirty="0" err="1">
                <a:solidFill>
                  <a:srgbClr val="C00000"/>
                </a:solidFill>
              </a:rPr>
              <a:t>member's</a:t>
            </a:r>
            <a:r>
              <a:rPr lang="en-US" dirty="0"/>
              <a:t> indebtedness to the Club. If such indebtedness shall not be paid within one (1) month following such billing date, a delinquent finance charge (as determined from </a:t>
            </a:r>
            <a:r>
              <a:rPr lang="en-US" strike="sngStrike" dirty="0">
                <a:solidFill>
                  <a:srgbClr val="C00000"/>
                </a:solidFill>
              </a:rPr>
              <a:t>time to time </a:t>
            </a:r>
            <a:r>
              <a:rPr lang="en-US" dirty="0"/>
              <a:t>by the Board</a:t>
            </a:r>
            <a:r>
              <a:rPr lang="en-US" u="sng" dirty="0">
                <a:solidFill>
                  <a:srgbClr val="0070C0"/>
                </a:solidFill>
              </a:rPr>
              <a:t>)</a:t>
            </a:r>
            <a:r>
              <a:rPr lang="en-US" strike="sngStrike" dirty="0">
                <a:solidFill>
                  <a:srgbClr val="C00000"/>
                </a:solidFill>
              </a:rPr>
              <a:t> of Directors)</a:t>
            </a:r>
            <a:r>
              <a:rPr lang="en-US" dirty="0"/>
              <a:t> shall be charged. If such indebtedness shall not be paid within two (2) months of such billing date</a:t>
            </a:r>
            <a:r>
              <a:rPr lang="en-US" u="sng" dirty="0"/>
              <a:t>,</a:t>
            </a:r>
            <a:r>
              <a:rPr lang="en-US" dirty="0"/>
              <a:t> the name of the delinquent </a:t>
            </a:r>
            <a:r>
              <a:rPr lang="en-US" u="sng" dirty="0" err="1">
                <a:solidFill>
                  <a:srgbClr val="0070C0"/>
                </a:solidFill>
              </a:rPr>
              <a:t>Member</a:t>
            </a:r>
            <a:r>
              <a:rPr lang="en-US" strike="sngStrike" dirty="0" err="1">
                <a:solidFill>
                  <a:srgbClr val="C00000"/>
                </a:solidFill>
              </a:rPr>
              <a:t>member</a:t>
            </a:r>
            <a:r>
              <a:rPr lang="en-US" dirty="0"/>
              <a:t> and the amount of the unpaid account shall </a:t>
            </a:r>
            <a:r>
              <a:rPr lang="en-US" strike="sngStrike" dirty="0">
                <a:solidFill>
                  <a:srgbClr val="C00000"/>
                </a:solidFill>
              </a:rPr>
              <a:t>forthwith, without any action or order of the Board of Directors, </a:t>
            </a:r>
            <a:r>
              <a:rPr lang="en-US" dirty="0"/>
              <a:t>be posted </a:t>
            </a:r>
            <a:r>
              <a:rPr lang="en-US" strike="sngStrike" dirty="0">
                <a:solidFill>
                  <a:srgbClr val="0070C0"/>
                </a:solidFill>
              </a:rPr>
              <a:t>by the Treasurer </a:t>
            </a:r>
            <a:r>
              <a:rPr lang="en-US" dirty="0"/>
              <a:t>on the </a:t>
            </a:r>
            <a:r>
              <a:rPr lang="en-US" u="sng" dirty="0" err="1">
                <a:solidFill>
                  <a:srgbClr val="0070C0"/>
                </a:solidFill>
              </a:rPr>
              <a:t>Club’s</a:t>
            </a:r>
            <a:r>
              <a:rPr lang="en-US" strike="sngStrike" dirty="0" err="1">
                <a:solidFill>
                  <a:srgbClr val="C00000"/>
                </a:solidFill>
              </a:rPr>
              <a:t>Club's</a:t>
            </a:r>
            <a:r>
              <a:rPr lang="en-US" dirty="0"/>
              <a:t> Bulletin Board</a:t>
            </a:r>
            <a:r>
              <a:rPr lang="en-US" strike="sngStrike" dirty="0"/>
              <a:t>,</a:t>
            </a:r>
            <a:r>
              <a:rPr lang="en-US" dirty="0"/>
              <a:t> and </a:t>
            </a:r>
            <a:r>
              <a:rPr lang="en-US" u="sng" dirty="0">
                <a:solidFill>
                  <a:srgbClr val="0070C0"/>
                </a:solidFill>
              </a:rPr>
              <a:t>the Member’s use and charging privileges will be summarily suspended for so long </a:t>
            </a:r>
            <a:r>
              <a:rPr lang="en-US" u="sng" dirty="0" err="1">
                <a:solidFill>
                  <a:srgbClr val="0070C0"/>
                </a:solidFill>
              </a:rPr>
              <a:t>as</a:t>
            </a:r>
            <a:r>
              <a:rPr lang="en-US" strike="sngStrike" dirty="0" err="1">
                <a:solidFill>
                  <a:srgbClr val="C00000"/>
                </a:solidFill>
              </a:rPr>
              <a:t>written</a:t>
            </a:r>
            <a:r>
              <a:rPr lang="en-US" strike="sngStrike" dirty="0">
                <a:solidFill>
                  <a:srgbClr val="C00000"/>
                </a:solidFill>
              </a:rPr>
              <a:t> notice shall be given by the Treasurer to</a:t>
            </a:r>
            <a:r>
              <a:rPr lang="en-US" dirty="0">
                <a:solidFill>
                  <a:srgbClr val="0070C0"/>
                </a:solidFill>
              </a:rPr>
              <a:t> </a:t>
            </a:r>
            <a:r>
              <a:rPr lang="en-US" dirty="0"/>
              <a:t>such</a:t>
            </a:r>
            <a:r>
              <a:rPr lang="en-US" dirty="0">
                <a:solidFill>
                  <a:srgbClr val="0070C0"/>
                </a:solidFill>
              </a:rPr>
              <a:t> </a:t>
            </a:r>
            <a:r>
              <a:rPr lang="en-US" strike="sngStrike" dirty="0">
                <a:solidFill>
                  <a:srgbClr val="C00000"/>
                </a:solidFill>
              </a:rPr>
              <a:t>delinquent member that unless full payment shall be made within thirty (30) days after the date of such posting, the member's </a:t>
            </a:r>
            <a:r>
              <a:rPr lang="en-US" dirty="0"/>
              <a:t>delinquency </a:t>
            </a:r>
            <a:r>
              <a:rPr lang="en-US" u="sng" dirty="0" err="1">
                <a:solidFill>
                  <a:srgbClr val="0070C0"/>
                </a:solidFill>
              </a:rPr>
              <a:t>continues.</a:t>
            </a:r>
            <a:r>
              <a:rPr lang="en-US" strike="sngStrike" dirty="0" err="1">
                <a:solidFill>
                  <a:srgbClr val="C00000"/>
                </a:solidFill>
              </a:rPr>
              <a:t>will</a:t>
            </a:r>
            <a:r>
              <a:rPr lang="en-US" strike="sngStrike" dirty="0">
                <a:solidFill>
                  <a:srgbClr val="C00000"/>
                </a:solidFill>
              </a:rPr>
              <a:t> be certified by the Board and the member will then be subject to membership suspension or termination by the Board.</a:t>
            </a:r>
            <a:endParaRPr lang="en-US" dirty="0">
              <a:solidFill>
                <a:srgbClr val="C00000"/>
              </a:solidFill>
            </a:endParaRP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a:buNone/>
            </a:pPr>
            <a:r>
              <a:rPr lang="en-US" dirty="0" smtClean="0"/>
              <a:t>	</a:t>
            </a:r>
            <a:r>
              <a:rPr lang="en-US" u="sng" dirty="0" smtClean="0"/>
              <a:t>Section </a:t>
            </a:r>
            <a:r>
              <a:rPr lang="en-US" u="sng" dirty="0"/>
              <a:t>10.4</a:t>
            </a:r>
            <a:r>
              <a:rPr lang="en-US" strike="sngStrike" dirty="0"/>
              <a:t>Section 5.</a:t>
            </a:r>
            <a:r>
              <a:rPr lang="en-US" dirty="0"/>
              <a:t> </a:t>
            </a:r>
            <a:r>
              <a:rPr lang="en-US" u="sng" dirty="0"/>
              <a:t>Suspension or Cancellation; Reinstatement.</a:t>
            </a:r>
            <a:r>
              <a:rPr lang="en-US" dirty="0"/>
              <a:t>  </a:t>
            </a:r>
            <a:r>
              <a:rPr lang="en-US" u="sng" dirty="0" smtClean="0">
                <a:solidFill>
                  <a:srgbClr val="0070C0"/>
                </a:solidFill>
              </a:rPr>
              <a:t>Any </a:t>
            </a:r>
            <a:r>
              <a:rPr lang="en-US" u="sng" dirty="0">
                <a:solidFill>
                  <a:srgbClr val="0070C0"/>
                </a:solidFill>
              </a:rPr>
              <a:t>Member who is delinquent in his or her financial </a:t>
            </a:r>
            <a:r>
              <a:rPr lang="en-US" u="sng" dirty="0" smtClean="0">
                <a:solidFill>
                  <a:srgbClr val="0070C0"/>
                </a:solidFill>
              </a:rPr>
              <a:t>obligations </a:t>
            </a:r>
            <a:r>
              <a:rPr lang="en-US" strike="sngStrike" dirty="0" smtClean="0">
                <a:solidFill>
                  <a:srgbClr val="C00000"/>
                </a:solidFill>
              </a:rPr>
              <a:t>Failing </a:t>
            </a:r>
            <a:r>
              <a:rPr lang="en-US" strike="sngStrike" dirty="0">
                <a:solidFill>
                  <a:srgbClr val="C00000"/>
                </a:solidFill>
              </a:rPr>
              <a:t>such payment the Treasurer shall give notice thereof</a:t>
            </a:r>
            <a:r>
              <a:rPr lang="en-US" dirty="0"/>
              <a:t> to the </a:t>
            </a:r>
            <a:r>
              <a:rPr lang="en-US" u="sng" dirty="0">
                <a:solidFill>
                  <a:srgbClr val="0070C0"/>
                </a:solidFill>
              </a:rPr>
              <a:t>Club as described above may be summarily and immediately suspended by the </a:t>
            </a:r>
            <a:r>
              <a:rPr lang="en-US" dirty="0">
                <a:solidFill>
                  <a:srgbClr val="0070C0"/>
                </a:solidFill>
              </a:rPr>
              <a:t>Board </a:t>
            </a:r>
            <a:r>
              <a:rPr lang="en-US" strike="sngStrike" dirty="0">
                <a:solidFill>
                  <a:srgbClr val="C00000"/>
                </a:solidFill>
              </a:rPr>
              <a:t>accordingly, and the Board of Directors may then, </a:t>
            </a:r>
            <a:r>
              <a:rPr lang="en-US" dirty="0"/>
              <a:t>without a</a:t>
            </a:r>
            <a:r>
              <a:rPr lang="en-US" u="sng" dirty="0">
                <a:solidFill>
                  <a:srgbClr val="0070C0"/>
                </a:solidFill>
              </a:rPr>
              <a:t> hearing.  The Member’s billing statements and these By-Laws are deemed notice of the Member’s obligations </a:t>
            </a:r>
            <a:r>
              <a:rPr lang="en-US" u="sng" dirty="0" err="1">
                <a:solidFill>
                  <a:srgbClr val="0070C0"/>
                </a:solidFill>
              </a:rPr>
              <a:t>and</a:t>
            </a:r>
            <a:r>
              <a:rPr lang="en-US" strike="sngStrike" dirty="0" err="1">
                <a:solidFill>
                  <a:srgbClr val="C00000"/>
                </a:solidFill>
              </a:rPr>
              <a:t>ny</a:t>
            </a:r>
            <a:r>
              <a:rPr lang="en-US" strike="sngStrike" dirty="0">
                <a:solidFill>
                  <a:srgbClr val="C00000"/>
                </a:solidFill>
              </a:rPr>
              <a:t> other or further</a:t>
            </a:r>
            <a:r>
              <a:rPr lang="en-US" dirty="0"/>
              <a:t> notice </a:t>
            </a:r>
            <a:r>
              <a:rPr lang="en-US" u="sng" dirty="0">
                <a:solidFill>
                  <a:srgbClr val="0070C0"/>
                </a:solidFill>
              </a:rPr>
              <a:t>of a proposed disciplinary action if </a:t>
            </a:r>
            <a:r>
              <a:rPr lang="en-US" strike="sngStrike" dirty="0">
                <a:solidFill>
                  <a:srgbClr val="C00000"/>
                </a:solidFill>
              </a:rPr>
              <a:t>to </a:t>
            </a:r>
            <a:r>
              <a:rPr lang="en-US" dirty="0"/>
              <a:t>the </a:t>
            </a:r>
            <a:r>
              <a:rPr lang="en-US" u="sng" dirty="0">
                <a:solidFill>
                  <a:srgbClr val="0070C0"/>
                </a:solidFill>
              </a:rPr>
              <a:t>Member fails to </a:t>
            </a:r>
            <a:r>
              <a:rPr lang="en-US" u="sng" dirty="0" err="1">
                <a:solidFill>
                  <a:srgbClr val="0070C0"/>
                </a:solidFill>
              </a:rPr>
              <a:t>fulfill</a:t>
            </a:r>
            <a:r>
              <a:rPr lang="en-US" strike="sngStrike" dirty="0" err="1">
                <a:solidFill>
                  <a:srgbClr val="C00000"/>
                </a:solidFill>
              </a:rPr>
              <a:t>delinquent</a:t>
            </a:r>
            <a:r>
              <a:rPr lang="en-US" strike="sngStrike" dirty="0">
                <a:solidFill>
                  <a:srgbClr val="C00000"/>
                </a:solidFill>
              </a:rPr>
              <a:t> member, suspend</a:t>
            </a:r>
            <a:r>
              <a:rPr lang="en-US" dirty="0"/>
              <a:t> the </a:t>
            </a:r>
            <a:r>
              <a:rPr lang="en-US" u="sng" dirty="0">
                <a:solidFill>
                  <a:srgbClr val="0070C0"/>
                </a:solidFill>
              </a:rPr>
              <a:t>Member’s financial </a:t>
            </a:r>
            <a:r>
              <a:rPr lang="en-US" u="sng" dirty="0" err="1">
                <a:solidFill>
                  <a:srgbClr val="0070C0"/>
                </a:solidFill>
              </a:rPr>
              <a:t>obligations</a:t>
            </a:r>
            <a:r>
              <a:rPr lang="en-US" strike="sngStrike" dirty="0" err="1">
                <a:solidFill>
                  <a:srgbClr val="C00000"/>
                </a:solidFill>
              </a:rPr>
              <a:t>delinquent</a:t>
            </a:r>
            <a:r>
              <a:rPr lang="en-US" strike="sngStrike" dirty="0">
                <a:solidFill>
                  <a:srgbClr val="C00000"/>
                </a:solidFill>
              </a:rPr>
              <a:t> member until payment is made, or cancel the membership. Upon good cause shown, the Board may upon application from the delinquent member within ninety (90) days thereafter, rescind such cancellation of membership, but only upon condition that all existing indebtedness of such member shall first be fully paid</a:t>
            </a:r>
            <a:r>
              <a:rPr lang="en-US" strike="sngStrike" dirty="0" smtClean="0">
                <a:solidFill>
                  <a:srgbClr val="C00000"/>
                </a:solidFill>
              </a:rPr>
              <a:t>.</a:t>
            </a:r>
          </a:p>
          <a:p>
            <a:pPr>
              <a:buNone/>
            </a:pPr>
            <a:endParaRPr lang="en-US" dirty="0"/>
          </a:p>
          <a:p>
            <a:pPr>
              <a:buNone/>
            </a:pPr>
            <a:r>
              <a:rPr lang="en-US" dirty="0" smtClean="0"/>
              <a:t>	</a:t>
            </a:r>
            <a:r>
              <a:rPr lang="en-US" strike="sngStrike" dirty="0" smtClean="0">
                <a:solidFill>
                  <a:srgbClr val="C00000"/>
                </a:solidFill>
              </a:rPr>
              <a:t>The </a:t>
            </a:r>
            <a:r>
              <a:rPr lang="en-US" strike="sngStrike" dirty="0">
                <a:solidFill>
                  <a:srgbClr val="C00000"/>
                </a:solidFill>
              </a:rPr>
              <a:t>Board shall have power</a:t>
            </a:r>
            <a:r>
              <a:rPr lang="en-US" dirty="0"/>
              <a:t> to </a:t>
            </a:r>
            <a:r>
              <a:rPr lang="en-US" u="sng" dirty="0">
                <a:solidFill>
                  <a:srgbClr val="0070C0"/>
                </a:solidFill>
              </a:rPr>
              <a:t>the Club</a:t>
            </a:r>
            <a:r>
              <a:rPr lang="en-US" u="sng" dirty="0">
                <a:solidFill>
                  <a:srgbClr val="C00000"/>
                </a:solidFill>
              </a:rPr>
              <a:t>.</a:t>
            </a:r>
            <a:r>
              <a:rPr lang="en-US" strike="sngStrike" dirty="0">
                <a:solidFill>
                  <a:srgbClr val="C00000"/>
                </a:solidFill>
              </a:rPr>
              <a:t>fix the maximum amount of indebtedness which a member may incur, and to change such amount from time to time.</a:t>
            </a:r>
            <a:endParaRPr lang="en-US" dirty="0">
              <a:solidFill>
                <a:srgbClr val="C00000"/>
              </a:solidFill>
            </a:endParaRP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pPr>
              <a:buNone/>
            </a:pPr>
            <a:r>
              <a:rPr lang="en-US" dirty="0" smtClean="0"/>
              <a:t>	Section </a:t>
            </a:r>
            <a:r>
              <a:rPr lang="en-US" u="sng" dirty="0"/>
              <a:t>10.5</a:t>
            </a:r>
            <a:r>
              <a:rPr lang="en-US" strike="sngStrike" dirty="0"/>
              <a:t>6.</a:t>
            </a:r>
            <a:r>
              <a:rPr lang="en-US" dirty="0"/>
              <a:t> </a:t>
            </a:r>
            <a:r>
              <a:rPr lang="en-US" u="sng" dirty="0"/>
              <a:t>Assessments.  </a:t>
            </a:r>
            <a:endParaRPr lang="en-US" dirty="0"/>
          </a:p>
          <a:p>
            <a:pPr>
              <a:buNone/>
            </a:pPr>
            <a:endParaRPr lang="en-US" dirty="0"/>
          </a:p>
          <a:p>
            <a:pPr>
              <a:buNone/>
            </a:pPr>
            <a:r>
              <a:rPr lang="en-US" dirty="0" smtClean="0"/>
              <a:t>	The </a:t>
            </a:r>
            <a:r>
              <a:rPr lang="en-US" dirty="0"/>
              <a:t>Board may levy assessments upon all </a:t>
            </a:r>
            <a:r>
              <a:rPr lang="en-US" u="sng" dirty="0" err="1">
                <a:solidFill>
                  <a:srgbClr val="0070C0"/>
                </a:solidFill>
              </a:rPr>
              <a:t>Members</a:t>
            </a:r>
            <a:r>
              <a:rPr lang="en-US" strike="sngStrike" dirty="0" err="1">
                <a:solidFill>
                  <a:srgbClr val="C00000"/>
                </a:solidFill>
              </a:rPr>
              <a:t>members</a:t>
            </a:r>
            <a:r>
              <a:rPr lang="en-US" dirty="0"/>
              <a:t> up to</a:t>
            </a:r>
            <a:r>
              <a:rPr lang="en-US" strike="sngStrike" dirty="0"/>
              <a:t>,</a:t>
            </a:r>
            <a:r>
              <a:rPr lang="en-US" dirty="0"/>
              <a:t> but not </a:t>
            </a:r>
            <a:r>
              <a:rPr lang="en-US" strike="sngStrike" dirty="0"/>
              <a:t> </a:t>
            </a:r>
            <a:r>
              <a:rPr lang="en-US" dirty="0"/>
              <a:t>exceeding a dollar amount equal to two times the </a:t>
            </a:r>
            <a:r>
              <a:rPr lang="en-US" u="sng" dirty="0" err="1">
                <a:solidFill>
                  <a:srgbClr val="0070C0"/>
                </a:solidFill>
              </a:rPr>
              <a:t>Member’s</a:t>
            </a:r>
            <a:r>
              <a:rPr lang="en-US" strike="sngStrike" dirty="0" err="1">
                <a:solidFill>
                  <a:srgbClr val="C00000"/>
                </a:solidFill>
              </a:rPr>
              <a:t>member's</a:t>
            </a:r>
            <a:r>
              <a:rPr lang="en-US" dirty="0"/>
              <a:t> current monthly dues in any one calendar year to meet any of the </a:t>
            </a:r>
            <a:r>
              <a:rPr lang="en-US" u="sng" dirty="0">
                <a:solidFill>
                  <a:srgbClr val="0070C0"/>
                </a:solidFill>
              </a:rPr>
              <a:t>Club’s </a:t>
            </a:r>
            <a:r>
              <a:rPr lang="en-US" dirty="0"/>
              <a:t>debts or obligations</a:t>
            </a:r>
            <a:r>
              <a:rPr lang="en-US" u="sng" dirty="0"/>
              <a:t>.</a:t>
            </a:r>
            <a:r>
              <a:rPr lang="en-US" strike="sngStrike" dirty="0">
                <a:solidFill>
                  <a:srgbClr val="C00000"/>
                </a:solidFill>
              </a:rPr>
              <a:t> of the Club.</a:t>
            </a:r>
            <a:r>
              <a:rPr lang="en-US" dirty="0"/>
              <a:t> The assessment shall be paid in such manner as the Board shall </a:t>
            </a:r>
            <a:r>
              <a:rPr lang="en-US" u="sng" dirty="0" err="1">
                <a:solidFill>
                  <a:srgbClr val="0070C0"/>
                </a:solidFill>
              </a:rPr>
              <a:t>determine.</a:t>
            </a:r>
            <a:r>
              <a:rPr lang="en-US" strike="sngStrike" dirty="0" err="1">
                <a:solidFill>
                  <a:srgbClr val="C00000"/>
                </a:solidFill>
              </a:rPr>
              <a:t>determine</a:t>
            </a:r>
            <a:r>
              <a:rPr lang="en-US" strike="sngStrike" dirty="0">
                <a:solidFill>
                  <a:srgbClr val="C00000"/>
                </a:solidFill>
              </a:rPr>
              <a:t>, i.e. the time period of payment, and whether all members shall pay the same amount or differing amounts based on the dues structure.</a:t>
            </a:r>
            <a:endParaRPr lang="en-US" dirty="0">
              <a:solidFill>
                <a:srgbClr val="C00000"/>
              </a:solidFill>
            </a:endParaRP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20000"/>
          </a:bodyPr>
          <a:lstStyle/>
          <a:p>
            <a:pPr>
              <a:buNone/>
            </a:pPr>
            <a:r>
              <a:rPr lang="en-US" dirty="0" smtClean="0"/>
              <a:t>	Section </a:t>
            </a:r>
            <a:r>
              <a:rPr lang="en-US" u="sng" dirty="0"/>
              <a:t>10.6</a:t>
            </a:r>
            <a:r>
              <a:rPr lang="en-US" strike="sngStrike" dirty="0"/>
              <a:t>7.</a:t>
            </a:r>
            <a:r>
              <a:rPr lang="en-US" dirty="0"/>
              <a:t> </a:t>
            </a:r>
            <a:r>
              <a:rPr lang="en-US" u="sng" dirty="0"/>
              <a:t>Fines and Penalties.  </a:t>
            </a:r>
            <a:endParaRPr lang="en-US" dirty="0"/>
          </a:p>
          <a:p>
            <a:pPr>
              <a:buNone/>
            </a:pPr>
            <a:endParaRPr lang="en-US" dirty="0"/>
          </a:p>
          <a:p>
            <a:pPr>
              <a:buNone/>
            </a:pPr>
            <a:r>
              <a:rPr lang="en-US" dirty="0" smtClean="0"/>
              <a:t>	The </a:t>
            </a:r>
            <a:r>
              <a:rPr lang="en-US" dirty="0"/>
              <a:t>Board</a:t>
            </a:r>
            <a:r>
              <a:rPr lang="en-US" strike="sngStrike" dirty="0">
                <a:solidFill>
                  <a:srgbClr val="C00000"/>
                </a:solidFill>
              </a:rPr>
              <a:t> of Directors at any meeting</a:t>
            </a:r>
            <a:r>
              <a:rPr lang="en-US" dirty="0"/>
              <a:t> may impose a fine or penalty, not to exceed three times the monthly dues of a </a:t>
            </a:r>
            <a:r>
              <a:rPr lang="en-US" u="sng" dirty="0">
                <a:solidFill>
                  <a:srgbClr val="0070C0"/>
                </a:solidFill>
              </a:rPr>
              <a:t>Regular </a:t>
            </a:r>
            <a:r>
              <a:rPr lang="en-US" u="sng" dirty="0" err="1">
                <a:solidFill>
                  <a:srgbClr val="0070C0"/>
                </a:solidFill>
              </a:rPr>
              <a:t>Member,</a:t>
            </a:r>
            <a:r>
              <a:rPr lang="en-US" strike="sngStrike" dirty="0" err="1">
                <a:solidFill>
                  <a:srgbClr val="C00000"/>
                </a:solidFill>
              </a:rPr>
              <a:t>regular</a:t>
            </a:r>
            <a:r>
              <a:rPr lang="en-US" strike="sngStrike" dirty="0">
                <a:solidFill>
                  <a:srgbClr val="C00000"/>
                </a:solidFill>
              </a:rPr>
              <a:t> member,</a:t>
            </a:r>
            <a:r>
              <a:rPr lang="en-US" dirty="0"/>
              <a:t> upon any </a:t>
            </a:r>
            <a:r>
              <a:rPr lang="en-US" u="sng" dirty="0" err="1">
                <a:solidFill>
                  <a:srgbClr val="0070C0"/>
                </a:solidFill>
              </a:rPr>
              <a:t>Member</a:t>
            </a:r>
            <a:r>
              <a:rPr lang="en-US" strike="sngStrike" dirty="0" err="1">
                <a:solidFill>
                  <a:srgbClr val="C00000"/>
                </a:solidFill>
              </a:rPr>
              <a:t>member</a:t>
            </a:r>
            <a:r>
              <a:rPr lang="en-US" dirty="0"/>
              <a:t> or person enjoying the </a:t>
            </a:r>
            <a:r>
              <a:rPr lang="en-US" u="sng" dirty="0">
                <a:solidFill>
                  <a:srgbClr val="0070C0"/>
                </a:solidFill>
              </a:rPr>
              <a:t>Club</a:t>
            </a:r>
            <a:r>
              <a:rPr lang="en-US" u="sng" dirty="0"/>
              <a:t> </a:t>
            </a:r>
            <a:r>
              <a:rPr lang="en-US" dirty="0"/>
              <a:t>privileges </a:t>
            </a:r>
            <a:r>
              <a:rPr lang="en-US" strike="sngStrike" dirty="0">
                <a:solidFill>
                  <a:srgbClr val="C00000"/>
                </a:solidFill>
              </a:rPr>
              <a:t>of the Club </a:t>
            </a:r>
            <a:r>
              <a:rPr lang="en-US" dirty="0"/>
              <a:t>for any infraction of any By-Laws </a:t>
            </a:r>
            <a:r>
              <a:rPr lang="en-US" u="sng" dirty="0">
                <a:solidFill>
                  <a:srgbClr val="0070C0"/>
                </a:solidFill>
              </a:rPr>
              <a:t>or Rule or Policy of the </a:t>
            </a:r>
            <a:r>
              <a:rPr lang="en-US" u="sng" dirty="0" err="1">
                <a:solidFill>
                  <a:srgbClr val="0070C0"/>
                </a:solidFill>
              </a:rPr>
              <a:t>Club.</a:t>
            </a:r>
            <a:r>
              <a:rPr lang="en-US" strike="sngStrike" dirty="0" err="1">
                <a:solidFill>
                  <a:srgbClr val="C00000"/>
                </a:solidFill>
              </a:rPr>
              <a:t>provision</a:t>
            </a:r>
            <a:r>
              <a:rPr lang="en-US" strike="sngStrike" dirty="0">
                <a:solidFill>
                  <a:srgbClr val="C00000"/>
                </a:solidFill>
              </a:rPr>
              <a:t> or rule or policy of the Club, and such fine or penalty shall be paid in a manner determined by the Board, but shall always have a fixed date for payment.</a:t>
            </a:r>
            <a:r>
              <a:rPr lang="en-US" dirty="0"/>
              <a:t> If not paid when due, </a:t>
            </a:r>
            <a:r>
              <a:rPr lang="en-US" strike="sngStrike" dirty="0">
                <a:solidFill>
                  <a:srgbClr val="C00000"/>
                </a:solidFill>
              </a:rPr>
              <a:t>or before due dates, </a:t>
            </a:r>
            <a:r>
              <a:rPr lang="en-US" dirty="0"/>
              <a:t>the person in default may </a:t>
            </a:r>
            <a:r>
              <a:rPr lang="en-US" u="sng" dirty="0">
                <a:solidFill>
                  <a:srgbClr val="0070C0"/>
                </a:solidFill>
              </a:rPr>
              <a:t>be subject </a:t>
            </a:r>
            <a:r>
              <a:rPr lang="en-US" u="sng" dirty="0" err="1">
                <a:solidFill>
                  <a:srgbClr val="0070C0"/>
                </a:solidFill>
              </a:rPr>
              <a:t>to</a:t>
            </a:r>
            <a:r>
              <a:rPr lang="en-US" strike="sngStrike" dirty="0" err="1">
                <a:solidFill>
                  <a:srgbClr val="C00000"/>
                </a:solidFill>
              </a:rPr>
              <a:t>by</a:t>
            </a:r>
            <a:r>
              <a:rPr lang="en-US" strike="sngStrike" dirty="0">
                <a:solidFill>
                  <a:srgbClr val="C00000"/>
                </a:solidFill>
              </a:rPr>
              <a:t> order of the Board without any further hearing be suspended from the privileges of the Club until payment shall be made, and pending</a:t>
            </a:r>
            <a:r>
              <a:rPr lang="en-US" dirty="0"/>
              <a:t> further action by the Board.</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7500" lnSpcReduction="20000"/>
          </a:bodyPr>
          <a:lstStyle/>
          <a:p>
            <a:pPr>
              <a:buNone/>
            </a:pPr>
            <a:r>
              <a:rPr lang="en-US" dirty="0" smtClean="0">
                <a:solidFill>
                  <a:srgbClr val="C00000"/>
                </a:solidFill>
              </a:rPr>
              <a:t>	</a:t>
            </a:r>
            <a:r>
              <a:rPr lang="en-US" strike="sngStrike" dirty="0" smtClean="0">
                <a:solidFill>
                  <a:srgbClr val="C00000"/>
                </a:solidFill>
              </a:rPr>
              <a:t>Section </a:t>
            </a:r>
            <a:r>
              <a:rPr lang="en-US" strike="sngStrike" dirty="0">
                <a:solidFill>
                  <a:srgbClr val="C00000"/>
                </a:solidFill>
              </a:rPr>
              <a:t>8. Suspension of Credit</a:t>
            </a:r>
            <a:endParaRPr lang="en-US" dirty="0">
              <a:solidFill>
                <a:srgbClr val="C00000"/>
              </a:solidFill>
            </a:endParaRPr>
          </a:p>
          <a:p>
            <a:pPr>
              <a:buNone/>
            </a:pPr>
            <a:endParaRPr lang="en-US" dirty="0">
              <a:solidFill>
                <a:srgbClr val="C00000"/>
              </a:solidFill>
            </a:endParaRPr>
          </a:p>
          <a:p>
            <a:pPr>
              <a:buNone/>
            </a:pPr>
            <a:r>
              <a:rPr lang="en-US" dirty="0" smtClean="0">
                <a:solidFill>
                  <a:srgbClr val="C00000"/>
                </a:solidFill>
              </a:rPr>
              <a:t>	</a:t>
            </a:r>
            <a:r>
              <a:rPr lang="en-US" strike="sngStrike" dirty="0" smtClean="0">
                <a:solidFill>
                  <a:srgbClr val="C00000"/>
                </a:solidFill>
              </a:rPr>
              <a:t>After </a:t>
            </a:r>
            <a:r>
              <a:rPr lang="en-US" strike="sngStrike" dirty="0">
                <a:solidFill>
                  <a:srgbClr val="C00000"/>
                </a:solidFill>
              </a:rPr>
              <a:t>the posting of delinquency of a member as herein provided, such member shall not be allowed any further credit in the Club while such delinquency shall continue.</a:t>
            </a:r>
            <a:endParaRPr lang="en-US" dirty="0">
              <a:solidFill>
                <a:srgbClr val="C00000"/>
              </a:solidFill>
            </a:endParaRPr>
          </a:p>
          <a:p>
            <a:pPr>
              <a:buNone/>
            </a:pPr>
            <a:endParaRPr lang="en-US" strike="sngStrike" dirty="0" smtClean="0">
              <a:solidFill>
                <a:srgbClr val="C00000"/>
              </a:solidFill>
            </a:endParaRPr>
          </a:p>
          <a:p>
            <a:pPr>
              <a:buNone/>
            </a:pPr>
            <a:r>
              <a:rPr lang="en-US" dirty="0" smtClean="0">
                <a:solidFill>
                  <a:srgbClr val="C00000"/>
                </a:solidFill>
              </a:rPr>
              <a:t>	</a:t>
            </a:r>
            <a:r>
              <a:rPr lang="en-US" strike="sngStrike" dirty="0" smtClean="0">
                <a:solidFill>
                  <a:srgbClr val="C00000"/>
                </a:solidFill>
              </a:rPr>
              <a:t>Section </a:t>
            </a:r>
            <a:r>
              <a:rPr lang="en-US" strike="sngStrike" dirty="0">
                <a:solidFill>
                  <a:srgbClr val="C00000"/>
                </a:solidFill>
              </a:rPr>
              <a:t>9. Effect of Cancellation</a:t>
            </a:r>
            <a:endParaRPr lang="en-US" dirty="0">
              <a:solidFill>
                <a:srgbClr val="C00000"/>
              </a:solidFill>
            </a:endParaRPr>
          </a:p>
          <a:p>
            <a:pPr>
              <a:buNone/>
            </a:pPr>
            <a:endParaRPr lang="en-US" dirty="0">
              <a:solidFill>
                <a:srgbClr val="C00000"/>
              </a:solidFill>
            </a:endParaRPr>
          </a:p>
          <a:p>
            <a:pPr>
              <a:buNone/>
            </a:pPr>
            <a:r>
              <a:rPr lang="en-US" dirty="0" smtClean="0">
                <a:solidFill>
                  <a:srgbClr val="C00000"/>
                </a:solidFill>
              </a:rPr>
              <a:t>	</a:t>
            </a:r>
            <a:r>
              <a:rPr lang="en-US" strike="sngStrike" dirty="0" smtClean="0">
                <a:solidFill>
                  <a:srgbClr val="C00000"/>
                </a:solidFill>
              </a:rPr>
              <a:t>When </a:t>
            </a:r>
            <a:r>
              <a:rPr lang="en-US" strike="sngStrike" dirty="0">
                <a:solidFill>
                  <a:srgbClr val="C00000"/>
                </a:solidFill>
              </a:rPr>
              <a:t>a membership is canceled as provided in Section 5 of this Article, the member shall cease to be entitled to any further privileges of the Club, and the member's rights shall terminate as though in the case of an expelled member, subject only to reinstatement as provided in Section 5.</a:t>
            </a:r>
            <a:endParaRPr lang="en-US" dirty="0">
              <a:solidFill>
                <a:srgbClr val="C00000"/>
              </a:solidFill>
            </a:endParaRP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buNone/>
            </a:pPr>
            <a:r>
              <a:rPr lang="en-US" dirty="0" smtClean="0"/>
              <a:t>	Section </a:t>
            </a:r>
            <a:r>
              <a:rPr lang="en-US" strike="sngStrike" dirty="0">
                <a:solidFill>
                  <a:srgbClr val="C00000"/>
                </a:solidFill>
              </a:rPr>
              <a:t>10.</a:t>
            </a:r>
            <a:r>
              <a:rPr lang="en-US" u="sng" dirty="0">
                <a:solidFill>
                  <a:srgbClr val="0070C0"/>
                </a:solidFill>
              </a:rPr>
              <a:t>10.7</a:t>
            </a:r>
            <a:r>
              <a:rPr lang="en-US" dirty="0"/>
              <a:t> </a:t>
            </a:r>
            <a:r>
              <a:rPr lang="en-US" u="sng" dirty="0"/>
              <a:t>Half Rate Dues During Prolonged Illness.  </a:t>
            </a:r>
            <a:endParaRPr lang="en-US" dirty="0"/>
          </a:p>
          <a:p>
            <a:pPr>
              <a:buNone/>
            </a:pPr>
            <a:endParaRPr lang="en-US" dirty="0"/>
          </a:p>
          <a:p>
            <a:pPr>
              <a:buNone/>
            </a:pPr>
            <a:r>
              <a:rPr lang="en-US" dirty="0" smtClean="0"/>
              <a:t>	The </a:t>
            </a:r>
            <a:r>
              <a:rPr lang="en-US" dirty="0"/>
              <a:t>protracted illness of any </a:t>
            </a:r>
            <a:r>
              <a:rPr lang="en-US" u="sng" dirty="0" err="1">
                <a:solidFill>
                  <a:srgbClr val="0070C0"/>
                </a:solidFill>
              </a:rPr>
              <a:t>Member</a:t>
            </a:r>
            <a:r>
              <a:rPr lang="en-US" strike="sngStrike" dirty="0" err="1">
                <a:solidFill>
                  <a:srgbClr val="C00000"/>
                </a:solidFill>
              </a:rPr>
              <a:t>member</a:t>
            </a:r>
            <a:r>
              <a:rPr lang="en-US" dirty="0"/>
              <a:t> in good standing</a:t>
            </a:r>
            <a:r>
              <a:rPr lang="en-US" strike="sngStrike" dirty="0">
                <a:solidFill>
                  <a:srgbClr val="C00000"/>
                </a:solidFill>
              </a:rPr>
              <a:t>, for a period of three (3) months or more,</a:t>
            </a:r>
            <a:r>
              <a:rPr lang="en-US" dirty="0">
                <a:solidFill>
                  <a:srgbClr val="C00000"/>
                </a:solidFill>
              </a:rPr>
              <a:t> </a:t>
            </a:r>
            <a:r>
              <a:rPr lang="en-US" dirty="0"/>
              <a:t>may at the discretion of the Board warrant the remission of one-half the regular dues of such </a:t>
            </a:r>
            <a:r>
              <a:rPr lang="en-US" u="sng" dirty="0" err="1">
                <a:solidFill>
                  <a:srgbClr val="0070C0"/>
                </a:solidFill>
              </a:rPr>
              <a:t>Member</a:t>
            </a:r>
            <a:r>
              <a:rPr lang="en-US" strike="sngStrike" dirty="0" err="1">
                <a:solidFill>
                  <a:srgbClr val="C00000"/>
                </a:solidFill>
              </a:rPr>
              <a:t>member</a:t>
            </a:r>
            <a:r>
              <a:rPr lang="en-US" dirty="0"/>
              <a:t> with waiver of mini-charges during such illness.</a:t>
            </a:r>
            <a:r>
              <a:rPr lang="en-US" u="sng" dirty="0"/>
              <a:t>  </a:t>
            </a:r>
            <a:r>
              <a:rPr lang="en-US" u="sng" dirty="0">
                <a:solidFill>
                  <a:srgbClr val="0070C0"/>
                </a:solidFill>
              </a:rPr>
              <a:t>The Board shall adopt a policy from time to time governing such concessions.</a:t>
            </a:r>
            <a:endParaRPr lang="en-US" dirty="0">
              <a:solidFill>
                <a:srgbClr val="0070C0"/>
              </a:solidFill>
            </a:endParaRP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Section </a:t>
            </a:r>
            <a:r>
              <a:rPr lang="en-US" u="sng" dirty="0"/>
              <a:t>10.8</a:t>
            </a:r>
            <a:r>
              <a:rPr lang="en-US" strike="sngStrike" dirty="0">
                <a:solidFill>
                  <a:srgbClr val="C00000"/>
                </a:solidFill>
              </a:rPr>
              <a:t>11. Dues Differential</a:t>
            </a:r>
            <a:endParaRPr lang="en-US" dirty="0">
              <a:solidFill>
                <a:srgbClr val="C00000"/>
              </a:solidFill>
            </a:endParaRPr>
          </a:p>
          <a:p>
            <a:pPr>
              <a:buNone/>
            </a:pPr>
            <a:endParaRPr lang="en-US" dirty="0">
              <a:solidFill>
                <a:srgbClr val="C00000"/>
              </a:solidFill>
            </a:endParaRPr>
          </a:p>
          <a:p>
            <a:pPr>
              <a:buNone/>
            </a:pPr>
            <a:r>
              <a:rPr lang="en-US" dirty="0" smtClean="0">
                <a:solidFill>
                  <a:srgbClr val="C00000"/>
                </a:solidFill>
              </a:rPr>
              <a:t>	</a:t>
            </a:r>
            <a:r>
              <a:rPr lang="en-US" strike="sngStrike" dirty="0" smtClean="0">
                <a:solidFill>
                  <a:srgbClr val="C00000"/>
                </a:solidFill>
              </a:rPr>
              <a:t>At </a:t>
            </a:r>
            <a:r>
              <a:rPr lang="en-US" strike="sngStrike" dirty="0">
                <a:solidFill>
                  <a:srgbClr val="C00000"/>
                </a:solidFill>
              </a:rPr>
              <a:t>no time shall the dues of social members exceed eighty percent (80%) of the dues of regular members.</a:t>
            </a:r>
            <a:endParaRPr lang="en-US" dirty="0">
              <a:solidFill>
                <a:srgbClr val="C00000"/>
              </a:solidFill>
            </a:endParaRP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fontScale="70000" lnSpcReduction="20000"/>
          </a:bodyPr>
          <a:lstStyle/>
          <a:p>
            <a:pPr>
              <a:buNone/>
            </a:pPr>
            <a:r>
              <a:rPr lang="en-US" dirty="0" smtClean="0"/>
              <a:t>	</a:t>
            </a:r>
            <a:r>
              <a:rPr lang="en-US" strike="sngStrike" dirty="0" smtClean="0"/>
              <a:t>Section </a:t>
            </a:r>
            <a:r>
              <a:rPr lang="en-US" strike="sngStrike" dirty="0"/>
              <a:t>12.</a:t>
            </a:r>
            <a:r>
              <a:rPr lang="en-US" dirty="0"/>
              <a:t> </a:t>
            </a:r>
            <a:r>
              <a:rPr lang="en-US" u="sng" dirty="0"/>
              <a:t>Reinstatement.  </a:t>
            </a:r>
            <a:endParaRPr lang="en-US" dirty="0"/>
          </a:p>
          <a:p>
            <a:pPr>
              <a:buNone/>
            </a:pPr>
            <a:endParaRPr lang="en-US" dirty="0" smtClean="0"/>
          </a:p>
          <a:p>
            <a:pPr>
              <a:buNone/>
            </a:pPr>
            <a:r>
              <a:rPr lang="en-US" dirty="0" smtClean="0"/>
              <a:t>	The </a:t>
            </a:r>
            <a:r>
              <a:rPr lang="en-US" dirty="0"/>
              <a:t>Board </a:t>
            </a:r>
            <a:r>
              <a:rPr lang="en-US" u="sng" dirty="0" err="1">
                <a:solidFill>
                  <a:srgbClr val="0070C0"/>
                </a:solidFill>
              </a:rPr>
              <a:t>may</a:t>
            </a:r>
            <a:r>
              <a:rPr lang="en-US" strike="sngStrike" dirty="0" err="1">
                <a:solidFill>
                  <a:srgbClr val="C00000"/>
                </a:solidFill>
              </a:rPr>
              <a:t>of</a:t>
            </a:r>
            <a:r>
              <a:rPr lang="en-US" strike="sngStrike" dirty="0">
                <a:solidFill>
                  <a:srgbClr val="C00000"/>
                </a:solidFill>
              </a:rPr>
              <a:t> Directors shall have the power to</a:t>
            </a:r>
            <a:r>
              <a:rPr lang="en-US" dirty="0"/>
              <a:t> reinstate a</a:t>
            </a:r>
            <a:r>
              <a:rPr lang="en-US" strike="sngStrike" dirty="0">
                <a:solidFill>
                  <a:srgbClr val="C00000"/>
                </a:solidFill>
              </a:rPr>
              <a:t>ny</a:t>
            </a:r>
            <a:r>
              <a:rPr lang="en-US" dirty="0"/>
              <a:t> former </a:t>
            </a:r>
            <a:r>
              <a:rPr lang="en-US" u="sng" dirty="0" err="1">
                <a:solidFill>
                  <a:srgbClr val="0070C0"/>
                </a:solidFill>
              </a:rPr>
              <a:t>Member</a:t>
            </a:r>
            <a:r>
              <a:rPr lang="en-US" strike="sngStrike" dirty="0" err="1">
                <a:solidFill>
                  <a:srgbClr val="C00000"/>
                </a:solidFill>
              </a:rPr>
              <a:t>member</a:t>
            </a:r>
            <a:r>
              <a:rPr lang="en-US" strike="sngStrike" dirty="0">
                <a:solidFill>
                  <a:srgbClr val="C00000"/>
                </a:solidFill>
              </a:rPr>
              <a:t> of the Club</a:t>
            </a:r>
            <a:r>
              <a:rPr lang="en-US" dirty="0"/>
              <a:t> who resigned </a:t>
            </a:r>
            <a:r>
              <a:rPr lang="en-US" u="sng" dirty="0">
                <a:solidFill>
                  <a:srgbClr val="0070C0"/>
                </a:solidFill>
              </a:rPr>
              <a:t>in good standing, </a:t>
            </a:r>
            <a:r>
              <a:rPr lang="en-US" u="sng" dirty="0" err="1">
                <a:solidFill>
                  <a:srgbClr val="0070C0"/>
                </a:solidFill>
              </a:rPr>
              <a:t>consistent</a:t>
            </a:r>
            <a:r>
              <a:rPr lang="en-US" strike="sngStrike" dirty="0" err="1">
                <a:solidFill>
                  <a:srgbClr val="C00000"/>
                </a:solidFill>
              </a:rPr>
              <a:t>pursuant</a:t>
            </a:r>
            <a:r>
              <a:rPr lang="en-US" strike="sngStrike" dirty="0">
                <a:solidFill>
                  <a:srgbClr val="C00000"/>
                </a:solidFill>
              </a:rPr>
              <a:t> to Article IX, Section 1 subject to the following:</a:t>
            </a:r>
            <a:endParaRPr lang="en-US" dirty="0">
              <a:solidFill>
                <a:srgbClr val="C00000"/>
              </a:solidFill>
            </a:endParaRPr>
          </a:p>
          <a:p>
            <a:pPr>
              <a:buNone/>
            </a:pPr>
            <a:r>
              <a:rPr lang="en-US" dirty="0" smtClean="0"/>
              <a:t>		</a:t>
            </a:r>
            <a:r>
              <a:rPr lang="en-US" strike="sngStrike" dirty="0" smtClean="0">
                <a:solidFill>
                  <a:srgbClr val="C00000"/>
                </a:solidFill>
              </a:rPr>
              <a:t>(</a:t>
            </a:r>
            <a:r>
              <a:rPr lang="en-US" strike="sngStrike" dirty="0">
                <a:solidFill>
                  <a:srgbClr val="C00000"/>
                </a:solidFill>
              </a:rPr>
              <a:t>a)	No payment of initiation fee shall be required unless reinstatement is to a different class of membership</a:t>
            </a:r>
            <a:r>
              <a:rPr lang="en-US" dirty="0"/>
              <a:t> with </a:t>
            </a:r>
            <a:r>
              <a:rPr lang="en-US" u="sng" dirty="0">
                <a:solidFill>
                  <a:srgbClr val="00B0F0"/>
                </a:solidFill>
              </a:rPr>
              <a:t>the Club’s reinstatement policy adopted by the Board from time to time, which may include as a requirement that the Member pay any </a:t>
            </a:r>
            <a:r>
              <a:rPr lang="en-US" u="sng" dirty="0" err="1">
                <a:solidFill>
                  <a:srgbClr val="00B0F0"/>
                </a:solidFill>
              </a:rPr>
              <a:t>assessment</a:t>
            </a:r>
            <a:r>
              <a:rPr lang="en-US" strike="sngStrike" dirty="0" err="1">
                <a:solidFill>
                  <a:srgbClr val="C00000"/>
                </a:solidFill>
              </a:rPr>
              <a:t>a</a:t>
            </a:r>
            <a:r>
              <a:rPr lang="en-US" strike="sngStrike" dirty="0">
                <a:solidFill>
                  <a:srgbClr val="C00000"/>
                </a:solidFill>
              </a:rPr>
              <a:t> higher initiation fee.</a:t>
            </a:r>
            <a:endParaRPr lang="en-US" dirty="0">
              <a:solidFill>
                <a:srgbClr val="C00000"/>
              </a:solidFill>
            </a:endParaRPr>
          </a:p>
          <a:p>
            <a:endParaRPr lang="en-US" dirty="0" smtClean="0"/>
          </a:p>
          <a:p>
            <a:pPr>
              <a:buNone/>
            </a:pPr>
            <a:r>
              <a:rPr lang="en-US" dirty="0"/>
              <a:t>	</a:t>
            </a:r>
            <a:r>
              <a:rPr lang="en-US" dirty="0" smtClean="0"/>
              <a:t>	</a:t>
            </a:r>
            <a:r>
              <a:rPr lang="en-US" strike="sngStrike" dirty="0" smtClean="0">
                <a:solidFill>
                  <a:srgbClr val="C00000"/>
                </a:solidFill>
              </a:rPr>
              <a:t>(</a:t>
            </a:r>
            <a:r>
              <a:rPr lang="en-US" strike="sngStrike" dirty="0">
                <a:solidFill>
                  <a:srgbClr val="C00000"/>
                </a:solidFill>
              </a:rPr>
              <a:t>b)	Payment of full back dues</a:t>
            </a:r>
            <a:r>
              <a:rPr lang="en-US" dirty="0"/>
              <a:t> from date of resignation to date of reinstatement</a:t>
            </a:r>
            <a:r>
              <a:rPr lang="en-US" u="sng" dirty="0">
                <a:solidFill>
                  <a:srgbClr val="00B0F0"/>
                </a:solidFill>
              </a:rPr>
              <a:t>, and in all cases will be subject to approval</a:t>
            </a:r>
            <a:r>
              <a:rPr lang="en-US" strike="sngStrike" dirty="0">
                <a:solidFill>
                  <a:srgbClr val="C00000"/>
                </a:solidFill>
              </a:rPr>
              <a:t> as determined by the Board.</a:t>
            </a:r>
            <a:endParaRPr lang="en-US" dirty="0">
              <a:solidFill>
                <a:srgbClr val="C00000"/>
              </a:solidFill>
            </a:endParaRPr>
          </a:p>
          <a:p>
            <a:endParaRPr lang="en-US" dirty="0" smtClean="0"/>
          </a:p>
          <a:p>
            <a:pPr>
              <a:buNone/>
            </a:pPr>
            <a:r>
              <a:rPr lang="en-US" dirty="0"/>
              <a:t>	</a:t>
            </a:r>
            <a:r>
              <a:rPr lang="en-US" strike="sngStrike" dirty="0" smtClean="0">
                <a:solidFill>
                  <a:srgbClr val="C00000"/>
                </a:solidFill>
              </a:rPr>
              <a:t>(</a:t>
            </a:r>
            <a:r>
              <a:rPr lang="en-US" strike="sngStrike" dirty="0">
                <a:solidFill>
                  <a:srgbClr val="C00000"/>
                </a:solidFill>
              </a:rPr>
              <a:t>c)	Approval</a:t>
            </a:r>
            <a:r>
              <a:rPr lang="en-US" dirty="0"/>
              <a:t> of reinstatement and its terms by the </a:t>
            </a:r>
            <a:r>
              <a:rPr lang="en-US" dirty="0" smtClean="0"/>
              <a:t>Board </a:t>
            </a:r>
            <a:r>
              <a:rPr lang="en-US" strike="sngStrike" dirty="0" smtClean="0">
                <a:solidFill>
                  <a:srgbClr val="C00000"/>
                </a:solidFill>
              </a:rPr>
              <a:t>of </a:t>
            </a:r>
            <a:r>
              <a:rPr lang="en-US" strike="sngStrike" dirty="0">
                <a:solidFill>
                  <a:srgbClr val="C00000"/>
                </a:solidFill>
              </a:rPr>
              <a:t>Directors</a:t>
            </a:r>
            <a:r>
              <a:rPr lang="en-US" strike="sngStrike" dirty="0"/>
              <a:t>.</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pPr algn="ctr">
              <a:buNone/>
            </a:pPr>
            <a:r>
              <a:rPr lang="en-US" i="1" dirty="0">
                <a:solidFill>
                  <a:srgbClr val="C00000"/>
                </a:solidFill>
              </a:rPr>
              <a:t>Section 2. Basic </a:t>
            </a:r>
            <a:r>
              <a:rPr lang="en-US" i="1" dirty="0" smtClean="0">
                <a:solidFill>
                  <a:srgbClr val="C00000"/>
                </a:solidFill>
              </a:rPr>
              <a:t>Classes</a:t>
            </a:r>
          </a:p>
          <a:p>
            <a:pPr algn="ctr">
              <a:buNone/>
            </a:pPr>
            <a:endParaRPr lang="en-US" i="1" dirty="0">
              <a:solidFill>
                <a:srgbClr val="C00000"/>
              </a:solidFill>
            </a:endParaRPr>
          </a:p>
          <a:p>
            <a:pPr>
              <a:buNone/>
            </a:pPr>
            <a:r>
              <a:rPr lang="en-US" i="1" dirty="0" smtClean="0">
                <a:solidFill>
                  <a:srgbClr val="C00000"/>
                </a:solidFill>
              </a:rPr>
              <a:t>	There </a:t>
            </a:r>
            <a:r>
              <a:rPr lang="en-US" i="1" dirty="0">
                <a:solidFill>
                  <a:srgbClr val="C00000"/>
                </a:solidFill>
              </a:rPr>
              <a:t>shall be two basic classes of membership, i.e. regular members and social members.</a:t>
            </a:r>
          </a:p>
          <a:p>
            <a:pPr>
              <a:buNone/>
            </a:pPr>
            <a:r>
              <a:rPr lang="en-US" i="1" dirty="0">
                <a:solidFill>
                  <a:srgbClr val="C00000"/>
                </a:solidFill>
              </a:rPr>
              <a:t> </a:t>
            </a:r>
          </a:p>
          <a:p>
            <a:pPr>
              <a:buNone/>
            </a:pPr>
            <a:r>
              <a:rPr lang="en-US" i="1" dirty="0" smtClean="0">
                <a:solidFill>
                  <a:srgbClr val="C00000"/>
                </a:solidFill>
              </a:rPr>
              <a:t>	Under </a:t>
            </a:r>
            <a:r>
              <a:rPr lang="en-US" i="1" dirty="0">
                <a:solidFill>
                  <a:srgbClr val="C00000"/>
                </a:solidFill>
              </a:rPr>
              <a:t>regular memberships, there shall be two categories, as follows: (1) regular non-transferable membership, (2) regular transferable membership.</a:t>
            </a:r>
          </a:p>
          <a:p>
            <a:pPr>
              <a:buNone/>
            </a:pPr>
            <a:r>
              <a:rPr lang="en-US" i="1" dirty="0">
                <a:solidFill>
                  <a:srgbClr val="C00000"/>
                </a:solidFill>
              </a:rPr>
              <a:t> </a:t>
            </a:r>
          </a:p>
          <a:p>
            <a:pPr>
              <a:buNone/>
            </a:pPr>
            <a:r>
              <a:rPr lang="en-US" i="1" dirty="0" smtClean="0">
                <a:solidFill>
                  <a:srgbClr val="C00000"/>
                </a:solidFill>
              </a:rPr>
              <a:t>	Under </a:t>
            </a:r>
            <a:r>
              <a:rPr lang="en-US" i="1" dirty="0">
                <a:solidFill>
                  <a:srgbClr val="C00000"/>
                </a:solidFill>
              </a:rPr>
              <a:t>social memberships, there shall be two categories, as follows: (1) social non-transferable membership, (2) social transferable membership.</a:t>
            </a:r>
          </a:p>
          <a:p>
            <a:pPr>
              <a:buNone/>
            </a:pP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382000" cy="5440363"/>
          </a:xfrm>
        </p:spPr>
        <p:txBody>
          <a:bodyPr>
            <a:normAutofit fontScale="25000" lnSpcReduction="20000"/>
          </a:bodyPr>
          <a:lstStyle/>
          <a:p>
            <a:pPr>
              <a:buNone/>
            </a:pPr>
            <a:r>
              <a:rPr lang="en-US" i="1" dirty="0" smtClean="0">
                <a:solidFill>
                  <a:srgbClr val="C00000"/>
                </a:solidFill>
              </a:rPr>
              <a:t>	</a:t>
            </a:r>
            <a:r>
              <a:rPr lang="en-US" sz="4800" i="1" dirty="0" smtClean="0">
                <a:solidFill>
                  <a:srgbClr val="C00000"/>
                </a:solidFill>
              </a:rPr>
              <a:t>Section </a:t>
            </a:r>
            <a:r>
              <a:rPr lang="en-US" sz="4800" i="1" dirty="0">
                <a:solidFill>
                  <a:srgbClr val="C00000"/>
                </a:solidFill>
              </a:rPr>
              <a:t>3. Other Classes and By-Laws Nomenclature</a:t>
            </a:r>
          </a:p>
          <a:p>
            <a:pPr>
              <a:buNone/>
            </a:pPr>
            <a:r>
              <a:rPr lang="en-US" sz="4800" i="1" dirty="0">
                <a:solidFill>
                  <a:srgbClr val="C00000"/>
                </a:solidFill>
              </a:rPr>
              <a:t> </a:t>
            </a:r>
          </a:p>
          <a:p>
            <a:pPr>
              <a:buNone/>
            </a:pPr>
            <a:r>
              <a:rPr lang="en-US" sz="4800" i="1" dirty="0" smtClean="0">
                <a:solidFill>
                  <a:srgbClr val="C00000"/>
                </a:solidFill>
              </a:rPr>
              <a:t>	Other </a:t>
            </a:r>
            <a:r>
              <a:rPr lang="en-US" sz="4800" i="1" dirty="0">
                <a:solidFill>
                  <a:srgbClr val="C00000"/>
                </a:solidFill>
              </a:rPr>
              <a:t>categories of regular and social memberships may be designated by the Board of Directors with such rights and privileges as the By-Laws and the Board shall determine. If the maximum number of members for the regular class has been reached or exceeded the Board may establish a limited regular membership class whose members shall be limited regulars temporarily pending their transfer to the regular class as vacancies occur. Limited regular entry fees shall be similar to the regular class, golf privileges shall be limited, and the monthly dues lower than dues for regular members, all as determined by the Board. Limited regulars shall have none of the basic rights and privileges of regular members pursuant to Article III, Section 1, except liquidation rights.</a:t>
            </a:r>
          </a:p>
          <a:p>
            <a:pPr>
              <a:buNone/>
            </a:pPr>
            <a:r>
              <a:rPr lang="en-US" sz="4800" i="1" dirty="0">
                <a:solidFill>
                  <a:srgbClr val="C00000"/>
                </a:solidFill>
              </a:rPr>
              <a:t> </a:t>
            </a:r>
          </a:p>
          <a:p>
            <a:pPr>
              <a:buNone/>
            </a:pPr>
            <a:r>
              <a:rPr lang="en-US" sz="4800" i="1" dirty="0" smtClean="0">
                <a:solidFill>
                  <a:srgbClr val="C00000"/>
                </a:solidFill>
              </a:rPr>
              <a:t>	The </a:t>
            </a:r>
            <a:r>
              <a:rPr lang="en-US" sz="4800" i="1" dirty="0">
                <a:solidFill>
                  <a:srgbClr val="C00000"/>
                </a:solidFill>
              </a:rPr>
              <a:t>Board of Directors, in their discretion may extend the privileges of the Club to persons other than regular members, and social members, and to limited regular members as described above, such as to limited golfers (closed to new members on January 24, 1990), to intermediates, to surviving spouses, to honorary persons, and to others, upon such terms and conditions and subject to the payment of such fees, dues, and other charges a the Board shall from time to time determine. For convenience and courtesy such persons shall be grouped into classes of membership. The number of persons admitted to any class or all classes may be limited by the Board from time to time. Their rights and privileges shall be such as the By-Laws and the Board of Directors shall determine and they shall be amenable to all of the By-Laws, policies and rules and regulations of the Club as made and in force from time to time relating to the government of the Club and the members thereof. Except for super senior membership, such other classes of membership that may be established by the Board of Directors shall have none of the basic rights and privileges of regular members pursuant to Article III, Section 1.</a:t>
            </a:r>
          </a:p>
          <a:p>
            <a:pPr>
              <a:buNone/>
            </a:pPr>
            <a:r>
              <a:rPr lang="en-US" sz="4800" i="1" dirty="0">
                <a:solidFill>
                  <a:srgbClr val="C00000"/>
                </a:solidFill>
              </a:rPr>
              <a:t> </a:t>
            </a:r>
          </a:p>
          <a:p>
            <a:pPr>
              <a:buNone/>
            </a:pPr>
            <a:r>
              <a:rPr lang="en-US" sz="4800" i="1" dirty="0" smtClean="0">
                <a:solidFill>
                  <a:srgbClr val="C00000"/>
                </a:solidFill>
              </a:rPr>
              <a:t>	As </a:t>
            </a:r>
            <a:r>
              <a:rPr lang="en-US" sz="4800" i="1" dirty="0">
                <a:solidFill>
                  <a:srgbClr val="C00000"/>
                </a:solidFill>
              </a:rPr>
              <a:t>used in these By-Laws, the term "member" shall mean members of all classes, unless a specific class is designated. The term "voting member" shall mean only those members who have the right to vote pursuant to Article III, Section 1.</a:t>
            </a:r>
          </a:p>
          <a:p>
            <a:pPr>
              <a:buNone/>
            </a:pPr>
            <a:r>
              <a:rPr lang="en-US" sz="4800" i="1" dirty="0">
                <a:solidFill>
                  <a:srgbClr val="C00000"/>
                </a:solidFill>
              </a:rPr>
              <a:t> </a:t>
            </a:r>
          </a:p>
          <a:p>
            <a:pPr>
              <a:buNone/>
            </a:pPr>
            <a:r>
              <a:rPr lang="en-US" sz="4800" i="1" dirty="0" smtClean="0">
                <a:solidFill>
                  <a:srgbClr val="C00000"/>
                </a:solidFill>
              </a:rPr>
              <a:t>	</a:t>
            </a:r>
            <a:r>
              <a:rPr lang="en-US" sz="4800" i="1" dirty="0" smtClean="0">
                <a:solidFill>
                  <a:srgbClr val="0070C0"/>
                </a:solidFill>
              </a:rPr>
              <a:t>Notwithstanding </a:t>
            </a:r>
            <a:r>
              <a:rPr lang="en-US" sz="4800" i="1" dirty="0">
                <a:solidFill>
                  <a:srgbClr val="0070C0"/>
                </a:solidFill>
              </a:rPr>
              <a:t>any other provisions of these By-Laws the Board of Directors may establish a super senior category whose members shall have the basic rights and privileges of regular members pursuant to Article III, Section 1, except that the golfing privileges of super senior members may be limited as determined by the Board of Directors. In addition to such other limitations as the Board of Directors may provide, to qualify as a super senior member, the member must be at least 65 years of age and the combination of the member's age plus continuous years of membership must equal or exceed 100.</a:t>
            </a:r>
          </a:p>
          <a:p>
            <a:pPr>
              <a:buNone/>
            </a:pPr>
            <a:r>
              <a:rPr lang="en-US" sz="4800" i="1" dirty="0">
                <a:solidFill>
                  <a:srgbClr val="C00000"/>
                </a:solidFill>
              </a:rPr>
              <a:t> </a:t>
            </a:r>
          </a:p>
          <a:p>
            <a:pPr>
              <a:buNone/>
            </a:pPr>
            <a:r>
              <a:rPr lang="en-US" sz="4800" i="1" dirty="0" smtClean="0">
                <a:solidFill>
                  <a:srgbClr val="C00000"/>
                </a:solidFill>
              </a:rPr>
              <a:t>	The </a:t>
            </a:r>
            <a:r>
              <a:rPr lang="en-US" sz="4800" i="1" dirty="0">
                <a:solidFill>
                  <a:srgbClr val="C00000"/>
                </a:solidFill>
              </a:rPr>
              <a:t>Board of Directors may provide that a regular member who becomes a super senior member must surrender his or her transferable certificate evidencing regular membership. The Board of Directors also may provide that the dues and other charges for super senior members may be different than for  </a:t>
            </a:r>
            <a:r>
              <a:rPr lang="en-US" sz="4800" i="1" dirty="0" err="1">
                <a:solidFill>
                  <a:srgbClr val="C00000"/>
                </a:solidFill>
              </a:rPr>
              <a:t>egular</a:t>
            </a:r>
            <a:r>
              <a:rPr lang="en-US" sz="4800" i="1" dirty="0">
                <a:solidFill>
                  <a:srgbClr val="C00000"/>
                </a:solidFill>
              </a:rPr>
              <a:t> members.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Section 2.4 </a:t>
            </a:r>
            <a:r>
              <a:rPr lang="en-US" u="sng" dirty="0"/>
              <a:t>Classes of Memberships</a:t>
            </a:r>
            <a:r>
              <a:rPr lang="en-US" dirty="0"/>
              <a:t>.  Regular Membership shall be the premier class of membership. The Board may also establish additional categories of membership and extend Club privileges to such Members.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40000" lnSpcReduction="20000"/>
          </a:bodyPr>
          <a:lstStyle/>
          <a:p>
            <a:pPr algn="ctr">
              <a:buNone/>
            </a:pPr>
            <a:r>
              <a:rPr lang="en-US" b="1" dirty="0"/>
              <a:t>ARTICLE III</a:t>
            </a:r>
            <a:endParaRPr lang="en-US" dirty="0"/>
          </a:p>
          <a:p>
            <a:pPr algn="ctr">
              <a:buNone/>
            </a:pPr>
            <a:r>
              <a:rPr lang="en-US" b="1" dirty="0"/>
              <a:t>REGULAR MEMBERSHIP</a:t>
            </a:r>
            <a:endParaRPr lang="en-US" dirty="0"/>
          </a:p>
          <a:p>
            <a:pPr>
              <a:buNone/>
            </a:pPr>
            <a:r>
              <a:rPr lang="en-US" dirty="0"/>
              <a:t> </a:t>
            </a:r>
          </a:p>
          <a:p>
            <a:pPr>
              <a:buNone/>
            </a:pPr>
            <a:r>
              <a:rPr lang="en-US" sz="5000" dirty="0" smtClean="0"/>
              <a:t>	Section </a:t>
            </a:r>
            <a:r>
              <a:rPr lang="en-US" sz="5000" dirty="0"/>
              <a:t>3.1 </a:t>
            </a:r>
            <a:r>
              <a:rPr lang="en-US" sz="5000" u="sng" dirty="0"/>
              <a:t>Regular Members</a:t>
            </a:r>
            <a:r>
              <a:rPr lang="en-US" sz="5000" dirty="0"/>
              <a:t>.  Regular Members shall have all privileges available in the Club. Only Regular Members shall have full golfing privileges. Only Regular Members shall be deemed “members” of the corporation as provided in Hawaii state statutes. Regular Membership shall confer no vested or other rights except those specifically conferred or provided in the By-Laws. Except as provided in these By-Laws, the Regular Membership of the Club shall be limited to persons who qualify and are elected and admitted to Regular Membership.  </a:t>
            </a:r>
          </a:p>
          <a:p>
            <a:pPr>
              <a:buNone/>
            </a:pPr>
            <a:r>
              <a:rPr lang="en-US" sz="5000" dirty="0"/>
              <a:t> </a:t>
            </a:r>
          </a:p>
          <a:p>
            <a:pPr>
              <a:buNone/>
            </a:pPr>
            <a:r>
              <a:rPr lang="en-US" sz="5000" dirty="0" smtClean="0"/>
              <a:t>	Section </a:t>
            </a:r>
            <a:r>
              <a:rPr lang="en-US" sz="5000" dirty="0"/>
              <a:t>3.2 </a:t>
            </a:r>
            <a:r>
              <a:rPr lang="en-US" sz="5000" u="sng" dirty="0"/>
              <a:t>Maximum Number of Regular Members</a:t>
            </a:r>
            <a:r>
              <a:rPr lang="en-US" sz="5000" dirty="0"/>
              <a:t>. The number of Regular Memberships in the Club shall be limited to six hundred (600) (“</a:t>
            </a:r>
            <a:r>
              <a:rPr lang="en-US" sz="5000" b="1" dirty="0"/>
              <a:t>Regular Cap</a:t>
            </a:r>
            <a:r>
              <a:rPr lang="en-US" sz="5000" dirty="0"/>
              <a:t>”). If the cap is exceeded, </a:t>
            </a:r>
            <a:r>
              <a:rPr lang="en-US" sz="5000" i="1" dirty="0"/>
              <a:t>with the exception of the automatic transfer of Intermediate members, </a:t>
            </a:r>
            <a:r>
              <a:rPr lang="en-US" sz="5000" dirty="0"/>
              <a:t>no other new or existing members may join this category until the cap is at or below the Regular Cap. The Board may fix the maximum number of Regular Memberships at any given time below the Regular Cap to prevent overcrowding on the golf course during heavy play periods.  The Board may change the number of maximum allowable members per class of membership giving due recognition to the capacity of the facilities to accommodate all classes of members.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20000"/>
          </a:bodyPr>
          <a:lstStyle/>
          <a:p>
            <a:r>
              <a:rPr lang="en-US" b="1" dirty="0"/>
              <a:t>ARTICLE IV</a:t>
            </a:r>
            <a:endParaRPr lang="en-US" dirty="0"/>
          </a:p>
          <a:p>
            <a:r>
              <a:rPr lang="en-US" b="1" dirty="0"/>
              <a:t>OTHER MEMBERSHIPS</a:t>
            </a:r>
            <a:endParaRPr lang="en-US" dirty="0"/>
          </a:p>
          <a:p>
            <a:r>
              <a:rPr lang="en-US" dirty="0"/>
              <a:t> </a:t>
            </a:r>
          </a:p>
          <a:p>
            <a:r>
              <a:rPr lang="en-US" dirty="0"/>
              <a:t>Section 4.1 </a:t>
            </a:r>
            <a:r>
              <a:rPr lang="en-US" u="sng" dirty="0"/>
              <a:t>Intermediate Members</a:t>
            </a:r>
            <a:r>
              <a:rPr lang="en-US" dirty="0"/>
              <a:t>.  Intermediate Memberships are Memberships that are offered in subcategories by age group with dues and joining fees established by the Board.  Intermediate Members generally have all Regular Member use privileges except as limited below or in the Club Rules.  Once an Intermediate Member reaches </a:t>
            </a:r>
            <a:r>
              <a:rPr lang="en-US" u="sng" dirty="0"/>
              <a:t>an age designated by the Board</a:t>
            </a:r>
            <a:r>
              <a:rPr lang="en-US" dirty="0"/>
              <a:t> the member is automatically converted to a Regular Member.</a:t>
            </a:r>
          </a:p>
          <a:p>
            <a:r>
              <a:rPr lang="en-US" dirty="0"/>
              <a:t> </a:t>
            </a:r>
          </a:p>
          <a:p>
            <a:r>
              <a:rPr lang="en-US" dirty="0"/>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62500" lnSpcReduction="20000"/>
          </a:bodyPr>
          <a:lstStyle/>
          <a:p>
            <a:pPr>
              <a:buNone/>
            </a:pPr>
            <a:r>
              <a:rPr lang="en-US" dirty="0" smtClean="0"/>
              <a:t>	Section 4.2 </a:t>
            </a:r>
            <a:r>
              <a:rPr lang="en-US" u="sng" dirty="0" smtClean="0"/>
              <a:t>Super Senior Membership</a:t>
            </a:r>
            <a:r>
              <a:rPr lang="en-US" dirty="0" smtClean="0"/>
              <a:t>.  The Board may establish a Super Senior category of membership to Members who, </a:t>
            </a:r>
            <a:r>
              <a:rPr lang="en-US" i="1" dirty="0" smtClean="0"/>
              <a:t>with the exception of the right to vote and being members of the corporation, shall have all the rights and privileges of Regular Members</a:t>
            </a:r>
            <a:r>
              <a:rPr lang="en-US" dirty="0" smtClean="0"/>
              <a:t>. In addition to such other limitations as the Board may provide, a Super Senior Member must be at least 65 years of age and the combination of the Member’s age </a:t>
            </a:r>
            <a:r>
              <a:rPr lang="en-US" i="1" dirty="0" smtClean="0"/>
              <a:t>plus years of Regular membership</a:t>
            </a:r>
            <a:r>
              <a:rPr lang="en-US" dirty="0" smtClean="0"/>
              <a:t> must equal or exceed 100 to apply for this category.  All applications to convert to Super Senior must be approved by the Board in its discretion, and the Board may limit the number of Super Senior Memberships available at any given time. The Board also may provide that the dues and other charges for Super Senior Members may be different from Regular Members.</a:t>
            </a:r>
          </a:p>
          <a:p>
            <a:pPr>
              <a:buNone/>
            </a:pPr>
            <a:endParaRPr lang="en-US" dirty="0" smtClean="0"/>
          </a:p>
          <a:p>
            <a:pPr>
              <a:buNone/>
            </a:pPr>
            <a:r>
              <a:rPr lang="en-US" i="1" dirty="0" smtClean="0">
                <a:solidFill>
                  <a:srgbClr val="C00000"/>
                </a:solidFill>
              </a:rPr>
              <a:t>	“except that the golfing privileges of super senior members may be limited as determined by the Board of Directors”</a:t>
            </a:r>
            <a:endParaRPr lang="en-US" dirty="0" smtClean="0">
              <a:solidFill>
                <a:srgbClr val="C00000"/>
              </a:solidFill>
            </a:endParaRPr>
          </a:p>
          <a:p>
            <a:pPr>
              <a:buNone/>
            </a:pPr>
            <a:endParaRPr lang="en-US" dirty="0" smtClean="0"/>
          </a:p>
          <a:p>
            <a:pPr>
              <a:buNone/>
            </a:pPr>
            <a:r>
              <a:rPr lang="en-US" i="1" dirty="0" smtClean="0">
                <a:solidFill>
                  <a:srgbClr val="C00000"/>
                </a:solidFill>
              </a:rPr>
              <a:t>	“to qualify as a super senior member, the member must be at least 65 years of age and the combination of the member's age plus continuous years of membership must equal or exceed 100.”</a:t>
            </a:r>
            <a:endParaRPr lang="en-US" dirty="0">
              <a:solidFill>
                <a:srgbClr val="C0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2112</TotalTime>
  <Words>73</Words>
  <Application>Microsoft Office PowerPoint</Application>
  <PresentationFormat>On-screen Show (4:3)</PresentationFormat>
  <Paragraphs>214</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OCC Bylaws Proposal</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OCC Bylaws Proposal</dc:title>
  <dc:creator>Windows User</dc:creator>
  <cp:lastModifiedBy>Windows User</cp:lastModifiedBy>
  <cp:revision>196</cp:revision>
  <dcterms:created xsi:type="dcterms:W3CDTF">2025-04-29T20:43:22Z</dcterms:created>
  <dcterms:modified xsi:type="dcterms:W3CDTF">2025-05-01T07:55:59Z</dcterms:modified>
</cp:coreProperties>
</file>